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4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2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7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0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16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7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3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5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36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3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30CEA-D031-4BD5-9EF1-295B3B38EAB2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10BA8-318A-4DE0-AD9E-AE7E3D3DD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9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r>
              <a:rPr lang="zh-TW" altLang="en-US" dirty="0" smtClean="0"/>
              <a:t> </a:t>
            </a:r>
            <a:r>
              <a:rPr lang="en-US" altLang="zh-TW" dirty="0" smtClean="0"/>
              <a:t>Proposal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Team 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08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Calculation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46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Requirement</a:t>
            </a:r>
            <a:endParaRPr lang="en-US" dirty="0"/>
          </a:p>
        </p:txBody>
      </p:sp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991016"/>
          </a:xfrm>
        </p:spPr>
        <p:txBody>
          <a:bodyPr/>
          <a:lstStyle/>
          <a:p>
            <a:r>
              <a:rPr lang="en-US" dirty="0" smtClean="0"/>
              <a:t>Center Frequency: 2.4 GHz</a:t>
            </a:r>
          </a:p>
          <a:p>
            <a:r>
              <a:rPr lang="en-US" dirty="0" smtClean="0"/>
              <a:t>Target size: 0.09 m^2</a:t>
            </a:r>
          </a:p>
          <a:p>
            <a:r>
              <a:rPr lang="en-US" dirty="0" smtClean="0"/>
              <a:t>Maximum target distance</a:t>
            </a:r>
            <a:r>
              <a:rPr lang="en-US" altLang="zh-TW" dirty="0" smtClean="0"/>
              <a:t>:</a:t>
            </a:r>
            <a:r>
              <a:rPr lang="zh-TW" altLang="en-US" dirty="0" smtClean="0"/>
              <a:t> </a:t>
            </a:r>
            <a:r>
              <a:rPr lang="en-US" altLang="zh-TW" dirty="0" smtClean="0"/>
              <a:t>50 m</a:t>
            </a:r>
          </a:p>
          <a:p>
            <a:r>
              <a:rPr lang="en-US" altLang="zh-TW" dirty="0" smtClean="0"/>
              <a:t>Minimum target distance: 5 m</a:t>
            </a:r>
          </a:p>
          <a:p>
            <a:r>
              <a:rPr lang="en-US" dirty="0" smtClean="0"/>
              <a:t>Budget: USD 300</a:t>
            </a:r>
          </a:p>
        </p:txBody>
      </p:sp>
    </p:spTree>
    <p:extLst>
      <p:ext uri="{BB962C8B-B14F-4D97-AF65-F5344CB8AC3E}">
        <p14:creationId xmlns:p14="http://schemas.microsoft.com/office/powerpoint/2010/main" val="69336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Power Distribution in RF system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514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Maximum free space path loss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Patch antenna gain roughly around 4-6 dB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SMA cable loss for 2.4 G</a:t>
            </a:r>
            <a:r>
              <a:rPr lang="en-US" altLang="zh-TW" dirty="0" smtClean="0"/>
              <a:t>Hz is 0.9 dB/ft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304662" y="1765046"/>
                <a:ext cx="3753335" cy="922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20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log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r>
                        <a:rPr lang="en-US" sz="2400" i="0">
                          <a:latin typeface="Cambria Math" panose="02040503050406030204" pitchFamily="18" charset="0"/>
                        </a:rPr>
                        <m:t>=74.02</m:t>
                      </m:r>
                      <m:r>
                        <m:rPr>
                          <m:nor/>
                        </m:rP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i="1">
                          <a:latin typeface="Cambria Math" panose="02040503050406030204" pitchFamily="18" charset="0"/>
                        </a:rPr>
                        <m:t>dB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662" y="1765046"/>
                <a:ext cx="3753335" cy="9221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8205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Power Distribution in RF system</a:t>
            </a:r>
            <a:endParaRPr lang="en-US" dirty="0"/>
          </a:p>
        </p:txBody>
      </p:sp>
      <p:grpSp>
        <p:nvGrpSpPr>
          <p:cNvPr id="21" name="群組 20"/>
          <p:cNvGrpSpPr/>
          <p:nvPr/>
        </p:nvGrpSpPr>
        <p:grpSpPr>
          <a:xfrm>
            <a:off x="1223211" y="1325563"/>
            <a:ext cx="10156263" cy="5311588"/>
            <a:chOff x="1223211" y="1325563"/>
            <a:chExt cx="10156263" cy="531158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3211" y="1325563"/>
              <a:ext cx="9745578" cy="5311588"/>
            </a:xfrm>
            <a:prstGeom prst="rect">
              <a:avLst/>
            </a:prstGeom>
          </p:spPr>
        </p:pic>
        <p:sp>
          <p:nvSpPr>
            <p:cNvPr id="6" name="文字方塊 5"/>
            <p:cNvSpPr txBox="1"/>
            <p:nvPr/>
          </p:nvSpPr>
          <p:spPr>
            <a:xfrm>
              <a:off x="5539595" y="5978227"/>
              <a:ext cx="11128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74.02 dB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直線單箭頭接點 7"/>
            <p:cNvCxnSpPr/>
            <p:nvPr/>
          </p:nvCxnSpPr>
          <p:spPr>
            <a:xfrm>
              <a:off x="4164930" y="5919537"/>
              <a:ext cx="3862137" cy="2406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單箭頭接點 8"/>
            <p:cNvCxnSpPr/>
            <p:nvPr/>
          </p:nvCxnSpPr>
          <p:spPr>
            <a:xfrm>
              <a:off x="8027067" y="5943600"/>
              <a:ext cx="95851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單箭頭接點 12"/>
            <p:cNvCxnSpPr/>
            <p:nvPr/>
          </p:nvCxnSpPr>
          <p:spPr>
            <a:xfrm>
              <a:off x="3194380" y="5915526"/>
              <a:ext cx="95851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字方塊 13"/>
            <p:cNvSpPr txBox="1"/>
            <p:nvPr/>
          </p:nvSpPr>
          <p:spPr>
            <a:xfrm>
              <a:off x="8132466" y="5979827"/>
              <a:ext cx="8531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0.5 dB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3247079" y="5978227"/>
              <a:ext cx="8531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0.5 dB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3498552" y="3877555"/>
              <a:ext cx="654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50"/>
                  </a:solidFill>
                </a:rPr>
                <a:t>5 dB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7370151" y="4880709"/>
              <a:ext cx="654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50"/>
                  </a:solidFill>
                </a:rPr>
                <a:t>5 dB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10282673" y="4277665"/>
              <a:ext cx="10711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-65 dBm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10308347" y="5415297"/>
              <a:ext cx="10711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-85 dBm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2005968" y="4355250"/>
              <a:ext cx="8627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0 dBm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401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Estimate System Performance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325562"/>
            <a:ext cx="10515600" cy="553243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Minimum S/N for input of demodulator is set to be 10 dB in our case and NF is 1.44 dB after cascade analysis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The receiver sensitivity is about -85 dBm then we set the margin to 20 dB</a:t>
            </a:r>
          </a:p>
          <a:p>
            <a:pPr marL="514350" indent="-514350">
              <a:buFont typeface="+mj-lt"/>
              <a:buAutoNum type="alphaUcPeriod"/>
            </a:pPr>
            <a:endParaRPr lang="en-US" altLang="zh-TW" sz="2400" dirty="0"/>
          </a:p>
          <a:p>
            <a:pPr marL="514350" indent="-514350">
              <a:buFont typeface="+mj-lt"/>
              <a:buAutoNum type="alphaUcPeriod"/>
            </a:pPr>
            <a:endParaRPr lang="en-US" altLang="zh-TW" sz="24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altLang="zh-TW" sz="2400" dirty="0" smtClean="0"/>
              <a:t>From </a:t>
            </a:r>
            <a:r>
              <a:rPr lang="en-US" altLang="zh-TW" sz="2400" dirty="0" err="1" smtClean="0"/>
              <a:t>Friis</a:t>
            </a:r>
            <a:r>
              <a:rPr lang="en-US" altLang="zh-TW" sz="2400" dirty="0" smtClean="0"/>
              <a:t> formula, the required transmit power for 50 m target range is</a:t>
            </a:r>
          </a:p>
          <a:p>
            <a:pPr marL="514350" indent="-514350">
              <a:buFont typeface="+mj-lt"/>
              <a:buAutoNum type="alphaUcPeriod"/>
            </a:pPr>
            <a:endParaRPr lang="en-US" altLang="zh-TW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001" y="190796"/>
            <a:ext cx="3270799" cy="11347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352367" y="2094260"/>
                <a:ext cx="2488115" cy="783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m:rPr>
                          <m:sty m:val="p"/>
                        </m:rPr>
                        <a:rPr lang="en-US" sz="2000" i="0">
                          <a:latin typeface="Cambria Math" panose="02040503050406030204" pitchFamily="18" charset="0"/>
                        </a:rPr>
                        <m:t>log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𝑆𝑁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𝑆𝑁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𝑁𝐹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367" y="2094260"/>
                <a:ext cx="2488115" cy="7838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3840482" y="2277965"/>
                <a:ext cx="207646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𝑆𝑁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=14</m:t>
                      </m:r>
                      <m:r>
                        <m:rPr>
                          <m:nor/>
                        </m:rP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>
                          <a:latin typeface="Cambria Math" panose="02040503050406030204" pitchFamily="18" charset="0"/>
                        </a:rPr>
                        <m:t>dB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482" y="2277965"/>
                <a:ext cx="2076466" cy="400110"/>
              </a:xfrm>
              <a:prstGeom prst="rect">
                <a:avLst/>
              </a:prstGeom>
              <a:blipFill>
                <a:blip r:embed="rId5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070520" y="3230501"/>
                <a:ext cx="8018414" cy="10250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</m:rPr>
                              <a:rPr lang="en-US" sz="2000" smtClean="0">
                                <a:solidFill>
                                  <a:srgbClr val="FF0000"/>
                                </a:solidFill>
                              </a:rPr>
                              <m:t>Sensitivity</m:t>
                            </m:r>
                            <m:r>
                              <m:rPr>
                                <m:nor/>
                              </m:rPr>
                              <a:rPr lang="en-US" sz="2000" smtClean="0">
                                <a:solidFill>
                                  <a:srgbClr val="FF0000"/>
                                </a:solidFill>
                              </a:rPr>
                              <m:t> (</m:t>
                            </m:r>
                            <m:r>
                              <m:rPr>
                                <m:nor/>
                              </m:rPr>
                              <a:rPr lang="en-US" sz="2000" smtClean="0">
                                <a:solidFill>
                                  <a:srgbClr val="FF0000"/>
                                </a:solidFill>
                              </a:rPr>
                              <m:t>dBm</m:t>
                            </m:r>
                            <m:r>
                              <m:rPr>
                                <m:nor/>
                              </m:rPr>
                              <a:rPr lang="en-US" sz="2000" smtClean="0">
                                <a:solidFill>
                                  <a:srgbClr val="FF0000"/>
                                </a:solidFill>
                              </a:rPr>
                              <m:t>)</m:t>
                            </m:r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=−174+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𝑁𝐹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dB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𝑆𝑁</m:t>
                            </m:r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min</m:t>
                                </m:r>
                              </m:sup>
                            </m:sSubSup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dB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+10</m:t>
                            </m:r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 panose="02040503050406030204" pitchFamily="18" charset="0"/>
                              </a:rPr>
                              <m:t>log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𝐼𝐹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𝐻𝑧</m:t>
                                    </m:r>
                                  </m:den>
                                </m:f>
                              </m:e>
                            </m:d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en-US" sz="2000" i="1">
                                <a:latin typeface="Cambria Math" panose="02040503050406030204" pitchFamily="18" charset="0"/>
                              </a:rPr>
                              <m:t>                             =</m:t>
                            </m:r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−174+1.44+10+10</m:t>
                            </m:r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 panose="02040503050406030204" pitchFamily="18" charset="0"/>
                              </a:rPr>
                              <m:t>log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50×</m:t>
                                </m:r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−85.57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dBm</m:t>
                            </m:r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520" y="3230501"/>
                <a:ext cx="8018414" cy="102502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05" y="4807951"/>
            <a:ext cx="4186250" cy="6188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1277552" y="5542242"/>
                <a:ext cx="164021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0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  <m:r>
                        <m:rPr>
                          <m:nor/>
                        </m:rP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dBm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552" y="5542242"/>
                <a:ext cx="1640215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83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圖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504" y="1223357"/>
            <a:ext cx="6477000" cy="477202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RF System Block Diagram</a:t>
            </a:r>
            <a:endParaRPr lang="en-US" dirty="0"/>
          </a:p>
        </p:txBody>
      </p:sp>
      <p:sp>
        <p:nvSpPr>
          <p:cNvPr id="19" name="矩形 18"/>
          <p:cNvSpPr/>
          <p:nvPr/>
        </p:nvSpPr>
        <p:spPr>
          <a:xfrm>
            <a:off x="1552056" y="2377437"/>
            <a:ext cx="4615988" cy="123028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3042805" y="4692847"/>
            <a:ext cx="4615988" cy="126353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文字方塊 20"/>
          <p:cNvSpPr txBox="1"/>
          <p:nvPr/>
        </p:nvSpPr>
        <p:spPr>
          <a:xfrm>
            <a:off x="9214543" y="4593610"/>
            <a:ext cx="26564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RX</a:t>
            </a:r>
            <a:br>
              <a:rPr lang="en-US" sz="2400" dirty="0" smtClean="0">
                <a:solidFill>
                  <a:srgbClr val="00B0F0"/>
                </a:solidFill>
              </a:rPr>
            </a:br>
            <a:r>
              <a:rPr lang="en-US" sz="2400" dirty="0" smtClean="0">
                <a:solidFill>
                  <a:srgbClr val="00B0F0"/>
                </a:solidFill>
              </a:rPr>
              <a:t>Total Gain: 6.8</a:t>
            </a:r>
            <a:br>
              <a:rPr lang="en-US" sz="2400" dirty="0" smtClean="0">
                <a:solidFill>
                  <a:srgbClr val="00B0F0"/>
                </a:solidFill>
              </a:rPr>
            </a:br>
            <a:r>
              <a:rPr lang="en-US" sz="2400" dirty="0" smtClean="0">
                <a:solidFill>
                  <a:srgbClr val="00B0F0"/>
                </a:solidFill>
              </a:rPr>
              <a:t>Total NF: 1.44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Sensitivity: -85 dBm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9214543" y="2482532"/>
            <a:ext cx="18680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TX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Pout: 16 dBm</a:t>
            </a:r>
          </a:p>
        </p:txBody>
      </p:sp>
      <p:sp>
        <p:nvSpPr>
          <p:cNvPr id="28" name="文字方塊 27"/>
          <p:cNvSpPr txBox="1"/>
          <p:nvPr/>
        </p:nvSpPr>
        <p:spPr>
          <a:xfrm>
            <a:off x="2520465" y="1686177"/>
            <a:ext cx="675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</a:rPr>
              <a:t>5</a:t>
            </a:r>
            <a:r>
              <a:rPr lang="en-US" sz="2000" b="1" dirty="0" smtClean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dBm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3509633" y="1686177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19.5 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dBm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4524449" y="1686177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16 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dBm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3363759" y="1074499"/>
            <a:ext cx="992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P1dB 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20 dBm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7893875" y="4889789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-50 </a:t>
            </a:r>
          </a:p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dBm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5817627" y="3773205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13.5 </a:t>
            </a:r>
          </a:p>
          <a:p>
            <a:pPr algn="ctr"/>
            <a:r>
              <a:rPr lang="en-US" sz="2000" b="1" dirty="0" smtClean="0"/>
              <a:t>dBm</a:t>
            </a:r>
            <a:endParaRPr lang="en-US" sz="2000" b="1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6668931" y="2605643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16 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dBm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6737909" y="5956381"/>
            <a:ext cx="675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-21 </a:t>
            </a:r>
          </a:p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dBm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5119943" y="5956381"/>
            <a:ext cx="721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-26.2</a:t>
            </a:r>
          </a:p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dBm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3634666" y="5953841"/>
            <a:ext cx="721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-28.7</a:t>
            </a:r>
          </a:p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dBm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6802634" y="5481842"/>
            <a:ext cx="43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x2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66912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Components List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450464"/>
              </p:ext>
            </p:extLst>
          </p:nvPr>
        </p:nvGraphicFramePr>
        <p:xfrm>
          <a:off x="620638" y="1325563"/>
          <a:ext cx="10950723" cy="5144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711">
                  <a:extLst>
                    <a:ext uri="{9D8B030D-6E8A-4147-A177-3AD203B41FA5}">
                      <a16:colId xmlns:a16="http://schemas.microsoft.com/office/drawing/2014/main" val="4291468097"/>
                    </a:ext>
                  </a:extLst>
                </a:gridCol>
                <a:gridCol w="1268052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1620240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238633">
                  <a:extLst>
                    <a:ext uri="{9D8B030D-6E8A-4147-A177-3AD203B41FA5}">
                      <a16:colId xmlns:a16="http://schemas.microsoft.com/office/drawing/2014/main" val="2191399991"/>
                    </a:ext>
                  </a:extLst>
                </a:gridCol>
                <a:gridCol w="2577463">
                  <a:extLst>
                    <a:ext uri="{9D8B030D-6E8A-4147-A177-3AD203B41FA5}">
                      <a16:colId xmlns:a16="http://schemas.microsoft.com/office/drawing/2014/main" val="731072363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  <a:gridCol w="1161812">
                  <a:extLst>
                    <a:ext uri="{9D8B030D-6E8A-4147-A177-3AD203B41FA5}">
                      <a16:colId xmlns:a16="http://schemas.microsoft.com/office/drawing/2014/main" val="1409175026"/>
                    </a:ext>
                  </a:extLst>
                </a:gridCol>
              </a:tblGrid>
              <a:tr h="6193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</a:t>
                      </a:r>
                      <a:r>
                        <a:rPr lang="en-US" sz="1600" baseline="0" dirty="0" smtClean="0"/>
                        <a:t> Number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Crucial Specification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Power Consumption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682875">
                <a:tc rowSpan="3">
                  <a:txBody>
                    <a:bodyPr/>
                    <a:lstStyle/>
                    <a:p>
                      <a:pPr lvl="0" algn="ctr"/>
                      <a:r>
                        <a:rPr lang="en-US" sz="1600" dirty="0" smtClean="0"/>
                        <a:t>RX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LNA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TAMP-272LN+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dB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975536"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Mixer</a:t>
                      </a:r>
                    </a:p>
                    <a:p>
                      <a:pPr algn="ctr"/>
                      <a:r>
                        <a:rPr lang="en-US" sz="1600" dirty="0" smtClean="0"/>
                        <a:t>2.0-2.7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ADE-R3GLH+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 Power:</a:t>
                      </a:r>
                      <a:r>
                        <a:rPr lang="en-US" sz="1600" baseline="0" dirty="0" smtClean="0"/>
                        <a:t> +10 dBm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Conversion Loss: 5.2 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LO-RF Isolation: 35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$ 3.85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68287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BPF</a:t>
                      </a:r>
                    </a:p>
                    <a:p>
                      <a:pPr algn="ctr"/>
                      <a:r>
                        <a:rPr lang="en-US" sz="1600" dirty="0" smtClean="0"/>
                        <a:t>2.3-3.1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XBF-282+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 Loss:</a:t>
                      </a:r>
                      <a:r>
                        <a:rPr lang="en-US" sz="1600" baseline="0" dirty="0" smtClean="0"/>
                        <a:t> 2.5 dB</a:t>
                      </a:r>
                    </a:p>
                    <a:p>
                      <a:pPr algn="ctr"/>
                      <a:r>
                        <a:rPr lang="en-US" sz="1600" dirty="0" smtClean="0"/>
                        <a:t>Return Loss:</a:t>
                      </a:r>
                      <a:r>
                        <a:rPr lang="en-US" sz="1600" baseline="0" dirty="0" smtClean="0"/>
                        <a:t> 20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$ 10.45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1557049"/>
                  </a:ext>
                </a:extLst>
              </a:tr>
              <a:tr h="884806">
                <a:tc row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VCO</a:t>
                      </a:r>
                    </a:p>
                    <a:p>
                      <a:pPr algn="ctr"/>
                      <a:r>
                        <a:rPr lang="en-US" sz="1600" dirty="0" smtClean="0"/>
                        <a:t>2.3-2.5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ROS-2536C-119+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Power</a:t>
                      </a:r>
                      <a:r>
                        <a:rPr lang="en-US" sz="1600" baseline="0" dirty="0" smtClean="0"/>
                        <a:t> Output: </a:t>
                      </a:r>
                      <a:r>
                        <a:rPr lang="en-US" sz="1600" baseline="0" dirty="0" smtClean="0"/>
                        <a:t>+6 </a:t>
                      </a:r>
                      <a:r>
                        <a:rPr lang="en-US" sz="1600" baseline="0" dirty="0" err="1" smtClean="0"/>
                        <a:t>dBm</a:t>
                      </a:r>
                      <a:endParaRPr lang="en-US" sz="16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V</a:t>
                      </a:r>
                    </a:p>
                    <a:p>
                      <a:pPr algn="ctr"/>
                      <a:r>
                        <a:rPr lang="en-US" altLang="zh-TW" sz="1600" dirty="0" smtClean="0"/>
                        <a:t>Current= 45 mA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$ 18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47657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Splitter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BP2U1+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Insertion</a:t>
                      </a:r>
                      <a:r>
                        <a:rPr lang="en-US" sz="1600" baseline="0" dirty="0" smtClean="0"/>
                        <a:t> Loss: 3.5 dB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passive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$ 0.96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761838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</a:t>
                      </a:r>
                    </a:p>
                    <a:p>
                      <a:pPr algn="ctr"/>
                      <a:r>
                        <a:rPr lang="en-US" sz="1600" dirty="0" smtClean="0"/>
                        <a:t>2.3-2.7</a:t>
                      </a:r>
                      <a:r>
                        <a:rPr lang="en-US" sz="1600" baseline="0" dirty="0" smtClean="0"/>
                        <a:t> GHz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TAMP-272LN+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Gain:14.5 dB</a:t>
                      </a:r>
                      <a:endParaRPr lang="en-US" sz="1600" baseline="0" dirty="0" smtClean="0"/>
                    </a:p>
                    <a:p>
                      <a:pPr algn="ctr"/>
                      <a:r>
                        <a:rPr lang="en-US" sz="1600" baseline="0" dirty="0" smtClean="0"/>
                        <a:t>NF: 0.85 </a:t>
                      </a:r>
                      <a:r>
                        <a:rPr lang="en-US" sz="1600" baseline="0" dirty="0" smtClean="0"/>
                        <a:t>dB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P1dB: 19.5 </a:t>
                      </a:r>
                      <a:r>
                        <a:rPr lang="en-US" sz="1600" baseline="0" dirty="0" err="1" smtClean="0"/>
                        <a:t>dBm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Voltage= 5 V</a:t>
                      </a:r>
                    </a:p>
                    <a:p>
                      <a:pPr algn="ctr"/>
                      <a:r>
                        <a:rPr lang="en-US" sz="1600" dirty="0" smtClean="0"/>
                        <a:t>Current=</a:t>
                      </a:r>
                      <a:r>
                        <a:rPr lang="en-US" sz="1600" baseline="0" dirty="0" smtClean="0"/>
                        <a:t> 55 mA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$</a:t>
                      </a:r>
                      <a:r>
                        <a:rPr lang="en-US" sz="1600" baseline="0" dirty="0" smtClean="0"/>
                        <a:t> 9.95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777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Received Power Estimation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851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567957"/>
              </p:ext>
            </p:extLst>
          </p:nvPr>
        </p:nvGraphicFramePr>
        <p:xfrm>
          <a:off x="838200" y="132556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01296814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85421949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0393616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  <a:r>
                        <a:rPr lang="en-US" baseline="0" dirty="0" smtClean="0"/>
                        <a:t> Range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Path Loss (dB)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Received (dBm)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664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-29.02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328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-35.04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32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-41.06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66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-47.09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423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-49.02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373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089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99.25"/>
  <p:tag name="ORIGINALWIDTH" val="2024.25"/>
  <p:tag name="LATEXADDIN" val="\documentclass{article}&#10;\usepackage{amsmath}&#10;\pagestyle{empty}&#10;\begin{document}&#10;&#10;\[&#10;P_r = P_t + G_t + G_r - 20\log_{10} \left( \frac{4\pi R}{\lambda} \right)&#10;\]&#10;&#10;&#10;\end{document}"/>
  <p:tag name="IGUANATEXSIZE" val="30"/>
  <p:tag name="IGUANATEXCURSOR" val="148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1921</TotalTime>
  <Words>357</Words>
  <Application>Microsoft Office PowerPoint</Application>
  <PresentationFormat>寬螢幕</PresentationFormat>
  <Paragraphs>143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5" baseType="lpstr">
      <vt:lpstr>新細明體</vt:lpstr>
      <vt:lpstr>Arial</vt:lpstr>
      <vt:lpstr>Calibri</vt:lpstr>
      <vt:lpstr>Calibri Light</vt:lpstr>
      <vt:lpstr>Cambria Math</vt:lpstr>
      <vt:lpstr>Office 佈景主題</vt:lpstr>
      <vt:lpstr>EEC 134B Proposal 2.4 GHz FMCW Radar System</vt:lpstr>
      <vt:lpstr>Specification Calculation</vt:lpstr>
      <vt:lpstr>Requirement</vt:lpstr>
      <vt:lpstr>Power Distribution in RF system</vt:lpstr>
      <vt:lpstr>Power Distribution in RF system</vt:lpstr>
      <vt:lpstr>Estimate System Performance</vt:lpstr>
      <vt:lpstr>RF System Block Diagram</vt:lpstr>
      <vt:lpstr>Components List</vt:lpstr>
      <vt:lpstr>Received Power Estimation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Proposal</dc:title>
  <dc:creator>JoJo</dc:creator>
  <cp:lastModifiedBy>JoJo</cp:lastModifiedBy>
  <cp:revision>51</cp:revision>
  <dcterms:created xsi:type="dcterms:W3CDTF">2017-01-18T21:35:52Z</dcterms:created>
  <dcterms:modified xsi:type="dcterms:W3CDTF">2017-01-26T01:32:54Z</dcterms:modified>
</cp:coreProperties>
</file>