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1" r:id="rId4"/>
    <p:sldId id="260" r:id="rId5"/>
    <p:sldId id="263" r:id="rId6"/>
    <p:sldId id="264" r:id="rId7"/>
    <p:sldId id="268" r:id="rId8"/>
    <p:sldId id="269" r:id="rId9"/>
    <p:sldId id="281" r:id="rId10"/>
    <p:sldId id="262" r:id="rId11"/>
    <p:sldId id="270" r:id="rId12"/>
    <p:sldId id="282" r:id="rId13"/>
    <p:sldId id="283" r:id="rId14"/>
    <p:sldId id="284" r:id="rId15"/>
    <p:sldId id="271" r:id="rId16"/>
    <p:sldId id="276" r:id="rId17"/>
    <p:sldId id="280" r:id="rId18"/>
    <p:sldId id="277" r:id="rId19"/>
    <p:sldId id="278" r:id="rId20"/>
    <p:sldId id="279" r:id="rId21"/>
    <p:sldId id="272" r:id="rId22"/>
    <p:sldId id="273" r:id="rId23"/>
    <p:sldId id="274" r:id="rId24"/>
    <p:sldId id="27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6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194C-45C4-4A07-9340-D78DAB680631}" type="datetimeFigureOut">
              <a:rPr lang="en-US" smtClean="0"/>
              <a:t>2/17/2017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icircuits.com/pdfs/ADE-R3GLH+.pdf" TargetMode="External"/><Relationship Id="rId2" Type="http://schemas.openxmlformats.org/officeDocument/2006/relationships/hyperlink" Target="https://www.minicircuits.com/pdfs/TAMP-272LN+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inicircuits.com/pdfs/BP2U1+.pdf" TargetMode="External"/><Relationship Id="rId5" Type="http://schemas.openxmlformats.org/officeDocument/2006/relationships/hyperlink" Target="https://www.minicircuits.com/pdfs/ROS-2536C-119+.pdf" TargetMode="External"/><Relationship Id="rId4" Type="http://schemas.openxmlformats.org/officeDocument/2006/relationships/hyperlink" Target="https://www.minicircuits.com/pdfs/BFCN-2435+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ds.linear.com/docs/en/datasheet/1962fb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4000" dirty="0">
                <a:latin typeface="Eras Bold ITC" panose="020B0907030504020204" pitchFamily="34" charset="0"/>
              </a:rPr>
              <a:t>TEAM</a:t>
            </a:r>
            <a:r>
              <a:rPr lang="zh-TW" altLang="en-US" sz="4000" dirty="0">
                <a:latin typeface="Eras Bold ITC" panose="020B0907030504020204" pitchFamily="34" charset="0"/>
              </a:rPr>
              <a:t> </a:t>
            </a:r>
            <a:r>
              <a:rPr lang="en-US" altLang="zh-TW" sz="4000" dirty="0">
                <a:latin typeface="Eras Bold ITC" panose="020B0907030504020204" pitchFamily="34" charset="0"/>
              </a:rPr>
              <a:t>ONE</a:t>
            </a:r>
            <a:endParaRPr lang="en-US" sz="4000" dirty="0">
              <a:latin typeface="Eras Bold ITC" panose="020B0907030504020204" pitchFamily="34" charset="0"/>
            </a:endParaRPr>
          </a:p>
          <a:p>
            <a:r>
              <a:rPr lang="en-US" dirty="0" smtClean="0"/>
              <a:t>2017/0</a:t>
            </a:r>
            <a:r>
              <a:rPr lang="en-US" altLang="zh-TW" dirty="0" smtClean="0"/>
              <a:t>2</a:t>
            </a:r>
            <a:r>
              <a:rPr lang="en-US" dirty="0" smtClean="0"/>
              <a:t>/</a:t>
            </a:r>
            <a:r>
              <a:rPr lang="en-US" altLang="zh-TW" dirty="0" smtClean="0"/>
              <a:t>03</a:t>
            </a:r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4874" y="3602038"/>
            <a:ext cx="561707" cy="56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18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Expected Performance for RF Board</a:t>
            </a:r>
            <a:endParaRPr lang="en-US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552769" y="5368757"/>
            <a:ext cx="291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Supply Voltage: 6 V</a:t>
            </a:r>
          </a:p>
          <a:p>
            <a:pPr algn="ctr"/>
            <a:r>
              <a:rPr lang="en-US" sz="2400" dirty="0" smtClean="0"/>
              <a:t>Total Current: 210 mA</a:t>
            </a:r>
            <a:endParaRPr lang="en-US" sz="2400" dirty="0"/>
          </a:p>
        </p:txBody>
      </p:sp>
      <p:grpSp>
        <p:nvGrpSpPr>
          <p:cNvPr id="5" name="群組 4"/>
          <p:cNvGrpSpPr/>
          <p:nvPr/>
        </p:nvGrpSpPr>
        <p:grpSpPr>
          <a:xfrm>
            <a:off x="1274662" y="1484479"/>
            <a:ext cx="9642675" cy="4299776"/>
            <a:chOff x="2101338" y="1506012"/>
            <a:chExt cx="9642675" cy="4299776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1338" y="2391570"/>
              <a:ext cx="7989323" cy="2927920"/>
            </a:xfrm>
            <a:prstGeom prst="rect">
              <a:avLst/>
            </a:prstGeom>
          </p:spPr>
        </p:pic>
        <p:sp>
          <p:nvSpPr>
            <p:cNvPr id="18" name="文字方塊 17"/>
            <p:cNvSpPr txBox="1"/>
            <p:nvPr/>
          </p:nvSpPr>
          <p:spPr>
            <a:xfrm>
              <a:off x="2463067" y="2136104"/>
              <a:ext cx="9829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5 dBm</a:t>
              </a:r>
              <a:endParaRPr lang="en-US" sz="2400" dirty="0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3530394" y="2136103"/>
              <a:ext cx="1138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19 dBm</a:t>
              </a:r>
              <a:endParaRPr lang="en-US" sz="2400" dirty="0"/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4837783" y="2136103"/>
              <a:ext cx="13708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15.5 dBm</a:t>
              </a:r>
              <a:endParaRPr lang="en-US" sz="2400" dirty="0"/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8666093" y="2409799"/>
              <a:ext cx="1653352" cy="83099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Spectrum </a:t>
              </a:r>
            </a:p>
            <a:p>
              <a:pPr algn="ctr"/>
              <a:r>
                <a:rPr lang="en-US" sz="2400" dirty="0" smtClean="0"/>
                <a:t>Analyzer</a:t>
              </a:r>
              <a:endParaRPr lang="en-US" sz="2400" dirty="0"/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90661" y="4614562"/>
              <a:ext cx="1653352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USB Synx</a:t>
              </a:r>
              <a:endParaRPr lang="en-US" sz="2400" dirty="0"/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0282466" y="5137924"/>
              <a:ext cx="12330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-20 dBm</a:t>
              </a:r>
              <a:endParaRPr lang="en-US" sz="2400" dirty="0"/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8509807" y="5344123"/>
              <a:ext cx="982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9 dBm</a:t>
              </a:r>
              <a:endParaRPr lang="en-US" sz="2400" dirty="0"/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6997687" y="5344123"/>
              <a:ext cx="12153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7.5 dBm</a:t>
              </a:r>
              <a:endParaRPr lang="en-US" sz="2400" dirty="0"/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3589430" y="4614562"/>
              <a:ext cx="1778270" cy="461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Oscilloscope</a:t>
              </a:r>
              <a:endParaRPr lang="en-US" sz="2400" dirty="0"/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3560850" y="1506012"/>
              <a:ext cx="10775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 smtClean="0">
                  <a:solidFill>
                    <a:srgbClr val="FF0000"/>
                  </a:solidFill>
                </a:rPr>
                <a:t>P1dB</a:t>
              </a:r>
            </a:p>
            <a:p>
              <a:pPr algn="ctr"/>
              <a:r>
                <a:rPr lang="en-US" altLang="zh-TW" dirty="0" smtClean="0">
                  <a:solidFill>
                    <a:srgbClr val="FF0000"/>
                  </a:solidFill>
                </a:rPr>
                <a:t>19.5 dBm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1" name="文字方塊 40"/>
            <p:cNvSpPr txBox="1"/>
            <p:nvPr/>
          </p:nvSpPr>
          <p:spPr>
            <a:xfrm>
              <a:off x="6997687" y="1948134"/>
              <a:ext cx="1138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14 dBm</a:t>
              </a:r>
              <a:endParaRPr lang="en-US" sz="2400" dirty="0"/>
            </a:p>
          </p:txBody>
        </p:sp>
        <p:sp>
          <p:nvSpPr>
            <p:cNvPr id="42" name="文字方塊 41"/>
            <p:cNvSpPr txBox="1"/>
            <p:nvPr/>
          </p:nvSpPr>
          <p:spPr>
            <a:xfrm>
              <a:off x="6221697" y="3624697"/>
              <a:ext cx="13708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15.5 dBm</a:t>
              </a:r>
              <a:endParaRPr lang="en-US" sz="2400" dirty="0"/>
            </a:p>
          </p:txBody>
        </p:sp>
        <p:sp>
          <p:nvSpPr>
            <p:cNvPr id="43" name="文字方塊 42"/>
            <p:cNvSpPr txBox="1"/>
            <p:nvPr/>
          </p:nvSpPr>
          <p:spPr>
            <a:xfrm>
              <a:off x="5600291" y="5344123"/>
              <a:ext cx="12153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2.3 dBm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8261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</a:p>
          <a:p>
            <a:r>
              <a:rPr lang="en-US" dirty="0" smtClean="0"/>
              <a:t>Alexander </a:t>
            </a:r>
            <a:r>
              <a:rPr lang="en-US" dirty="0"/>
              <a:t>Coffman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032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pic>
        <p:nvPicPr>
          <p:cNvPr id="4" name="Content Placeholder 3" descr="Screen Shot 2017-02-02 at 9.15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0" r="-7780"/>
          <a:stretch>
            <a:fillRect/>
          </a:stretch>
        </p:blipFill>
        <p:spPr>
          <a:xfrm>
            <a:off x="1524001" y="1127129"/>
            <a:ext cx="9025214" cy="5366394"/>
          </a:xfrm>
        </p:spPr>
      </p:pic>
    </p:spTree>
    <p:extLst>
      <p:ext uri="{BB962C8B-B14F-4D97-AF65-F5344CB8AC3E}">
        <p14:creationId xmlns:p14="http://schemas.microsoft.com/office/powerpoint/2010/main" val="369309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View </a:t>
            </a:r>
            <a:endParaRPr lang="en-US" dirty="0"/>
          </a:p>
        </p:txBody>
      </p:sp>
      <p:pic>
        <p:nvPicPr>
          <p:cNvPr id="4" name="Content Placeholder 3" descr="Screen Shot 2017-02-02 at 9.23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77" r="-12477"/>
          <a:stretch>
            <a:fillRect/>
          </a:stretch>
        </p:blipFill>
        <p:spPr>
          <a:xfrm>
            <a:off x="1595540" y="1266524"/>
            <a:ext cx="9008794" cy="5352217"/>
          </a:xfrm>
        </p:spPr>
      </p:pic>
      <p:sp>
        <p:nvSpPr>
          <p:cNvPr id="5" name="TextBox 4"/>
          <p:cNvSpPr txBox="1"/>
          <p:nvPr/>
        </p:nvSpPr>
        <p:spPr>
          <a:xfrm>
            <a:off x="1524001" y="6211670"/>
            <a:ext cx="5066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On DFM Report all Pass</a:t>
            </a:r>
          </a:p>
        </p:txBody>
      </p:sp>
    </p:spTree>
    <p:extLst>
      <p:ext uri="{BB962C8B-B14F-4D97-AF65-F5344CB8AC3E}">
        <p14:creationId xmlns:p14="http://schemas.microsoft.com/office/powerpoint/2010/main" val="256097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2693" y="1600201"/>
            <a:ext cx="4118107" cy="4525963"/>
          </a:xfrm>
        </p:spPr>
        <p:txBody>
          <a:bodyPr/>
          <a:lstStyle/>
          <a:p>
            <a:r>
              <a:rPr lang="en-US" dirty="0" smtClean="0"/>
              <a:t>Gain: 8dBi</a:t>
            </a:r>
          </a:p>
          <a:p>
            <a:r>
              <a:rPr lang="en-US" dirty="0" smtClean="0"/>
              <a:t>Connector: RP-SMA Plug (Male)</a:t>
            </a:r>
          </a:p>
          <a:p>
            <a:r>
              <a:rPr lang="en-US" dirty="0" smtClean="0"/>
              <a:t>Dimension: 167.3 x 66 x 18mm</a:t>
            </a:r>
          </a:p>
          <a:p>
            <a:r>
              <a:rPr lang="en-US" dirty="0" smtClean="0"/>
              <a:t>Price: $19.99 each</a:t>
            </a:r>
          </a:p>
          <a:p>
            <a:r>
              <a:rPr lang="en-US" dirty="0" smtClean="0"/>
              <a:t>Thanks to team </a:t>
            </a:r>
            <a:r>
              <a:rPr lang="en-US" dirty="0" err="1" smtClean="0"/>
              <a:t>Radionaughts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00200"/>
            <a:ext cx="29718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269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Baseband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3</a:t>
            </a:r>
          </a:p>
          <a:p>
            <a:r>
              <a:rPr lang="en-US" dirty="0" smtClean="0"/>
              <a:t>Jin</a:t>
            </a:r>
            <a:r>
              <a:rPr lang="en-US" dirty="0"/>
              <a:t>h</a:t>
            </a:r>
            <a:r>
              <a:rPr lang="en-US" dirty="0" smtClean="0"/>
              <a:t>ua Chao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5606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2647832" y="1503363"/>
          <a:ext cx="6896336" cy="4308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001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762513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1631411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631411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46771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Components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Part</a:t>
                      </a:r>
                      <a:r>
                        <a:rPr lang="en-US" sz="1800" baseline="0" dirty="0"/>
                        <a:t> Number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Cost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Number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7017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Amplifier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TL974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$ 0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85962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ADC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Sound Card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$ 0 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423323204"/>
                  </a:ext>
                </a:extLst>
              </a:tr>
              <a:tr h="6271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Teensy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Teensy </a:t>
                      </a:r>
                      <a:r>
                        <a:rPr lang="en-US" sz="1800" dirty="0" smtClean="0"/>
                        <a:t>3.2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$ 0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09066215"/>
                  </a:ext>
                </a:extLst>
              </a:tr>
              <a:tr h="46771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DAC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MCP4921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$ 0 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08423997"/>
                  </a:ext>
                </a:extLst>
              </a:tr>
              <a:tr h="6078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Regulator_5V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LT1962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$ 3.52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64373182"/>
                  </a:ext>
                </a:extLst>
              </a:tr>
              <a:tr h="6078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Regulator_2.5V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LT1763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$ 4.78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858137644"/>
                  </a:ext>
                </a:extLst>
              </a:tr>
            </a:tbl>
          </a:graphicData>
        </a:graphic>
      </p:graphicFrame>
      <p:sp>
        <p:nvSpPr>
          <p:cNvPr id="6" name="標題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Components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82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Schematics of baseband Board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09" y="968933"/>
            <a:ext cx="10249041" cy="588906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8200" y="4508500"/>
            <a:ext cx="1168400" cy="77470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文字方塊 3"/>
          <p:cNvSpPr txBox="1"/>
          <p:nvPr/>
        </p:nvSpPr>
        <p:spPr>
          <a:xfrm>
            <a:off x="838200" y="5372100"/>
            <a:ext cx="17145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Add an test pin after gain stage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97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3000" y="1325563"/>
            <a:ext cx="6945980" cy="5498184"/>
          </a:xfrm>
          <a:prstGeom prst="rect">
            <a:avLst/>
          </a:prstGeom>
        </p:spPr>
      </p:pic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PCB Layout of RF Board (Top View)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5801872" y="3210869"/>
            <a:ext cx="3557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DFM report all PASS</a:t>
            </a:r>
          </a:p>
        </p:txBody>
      </p:sp>
      <p:sp>
        <p:nvSpPr>
          <p:cNvPr id="8" name="矩形 7"/>
          <p:cNvSpPr/>
          <p:nvPr/>
        </p:nvSpPr>
        <p:spPr>
          <a:xfrm>
            <a:off x="2721412" y="3303398"/>
            <a:ext cx="441238" cy="11872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1467200" y="4826216"/>
            <a:ext cx="3390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Connectors has aligned to RF board</a:t>
            </a:r>
          </a:p>
        </p:txBody>
      </p:sp>
      <p:sp>
        <p:nvSpPr>
          <p:cNvPr id="12" name="矩形 7"/>
          <p:cNvSpPr/>
          <p:nvPr/>
        </p:nvSpPr>
        <p:spPr>
          <a:xfrm>
            <a:off x="8782998" y="4700895"/>
            <a:ext cx="441238" cy="11872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 7"/>
          <p:cNvSpPr/>
          <p:nvPr/>
        </p:nvSpPr>
        <p:spPr>
          <a:xfrm rot="5400000">
            <a:off x="6665636" y="5689797"/>
            <a:ext cx="441238" cy="11872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33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754" y="1359998"/>
            <a:ext cx="6895226" cy="5500782"/>
          </a:xfrm>
          <a:prstGeom prst="rect">
            <a:avLst/>
          </a:prstGeom>
        </p:spPr>
      </p:pic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PCB Layout of RF Board (Bottom View)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5801872" y="5877869"/>
            <a:ext cx="3557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DFM report all PASS</a:t>
            </a:r>
          </a:p>
        </p:txBody>
      </p:sp>
    </p:spTree>
    <p:extLst>
      <p:ext uri="{BB962C8B-B14F-4D97-AF65-F5344CB8AC3E}">
        <p14:creationId xmlns:p14="http://schemas.microsoft.com/office/powerpoint/2010/main" val="1059160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1 </a:t>
            </a:r>
          </a:p>
          <a:p>
            <a:r>
              <a:rPr lang="en-US" dirty="0" smtClean="0"/>
              <a:t>Jo Han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11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261"/>
            <a:ext cx="10515600" cy="1325563"/>
          </a:xfrm>
        </p:spPr>
        <p:txBody>
          <a:bodyPr/>
          <a:lstStyle/>
          <a:p>
            <a:r>
              <a:rPr lang="en-US" dirty="0" smtClean="0"/>
              <a:t>Testing set 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2581" y="1969858"/>
            <a:ext cx="1476375" cy="1009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012" y="1969858"/>
            <a:ext cx="1272893" cy="852488"/>
          </a:xfrm>
          <a:prstGeom prst="rect">
            <a:avLst/>
          </a:prstGeom>
        </p:spPr>
      </p:pic>
      <p:cxnSp>
        <p:nvCxnSpPr>
          <p:cNvPr id="8" name="Straight Connector 7"/>
          <p:cNvCxnSpPr>
            <a:cxnSpLocks/>
          </p:cNvCxnSpPr>
          <p:nvPr/>
        </p:nvCxnSpPr>
        <p:spPr>
          <a:xfrm flipV="1">
            <a:off x="2318655" y="2352675"/>
            <a:ext cx="929370" cy="1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 flipV="1">
            <a:off x="4718956" y="2396102"/>
            <a:ext cx="929370" cy="1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24550" y="2211436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DAC</a:t>
            </a:r>
          </a:p>
        </p:txBody>
      </p:sp>
      <p:sp>
        <p:nvSpPr>
          <p:cNvPr id="14" name="Arrow: Pentagon 13"/>
          <p:cNvSpPr/>
          <p:nvPr/>
        </p:nvSpPr>
        <p:spPr>
          <a:xfrm>
            <a:off x="5648326" y="2038589"/>
            <a:ext cx="1304924" cy="783757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78894" y="1712688"/>
            <a:ext cx="771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TX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8312" y="1623570"/>
            <a:ext cx="798504" cy="48226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2306" y="4338442"/>
            <a:ext cx="771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RX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2620" y="2174353"/>
            <a:ext cx="1902117" cy="646232"/>
          </a:xfrm>
          <a:prstGeom prst="rect">
            <a:avLst/>
          </a:prstGeom>
        </p:spPr>
      </p:pic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6953250" y="2405129"/>
            <a:ext cx="929370" cy="1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93240" y="4338442"/>
            <a:ext cx="221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Function Generator</a:t>
            </a:r>
          </a:p>
        </p:txBody>
      </p:sp>
      <p:sp>
        <p:nvSpPr>
          <p:cNvPr id="22" name="Rectangle: Rounded Corners 21"/>
          <p:cNvSpPr/>
          <p:nvPr/>
        </p:nvSpPr>
        <p:spPr>
          <a:xfrm>
            <a:off x="1493240" y="4292275"/>
            <a:ext cx="2063692" cy="46166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 flipV="1">
            <a:off x="3655788" y="4492881"/>
            <a:ext cx="929370" cy="1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sosceles Triangle 23"/>
          <p:cNvSpPr/>
          <p:nvPr/>
        </p:nvSpPr>
        <p:spPr>
          <a:xfrm rot="5400000">
            <a:off x="4658639" y="4100951"/>
            <a:ext cx="681884" cy="8058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96653" y="4329044"/>
            <a:ext cx="513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2593" y="4247904"/>
            <a:ext cx="736271" cy="552203"/>
          </a:xfrm>
          <a:prstGeom prst="rect">
            <a:avLst/>
          </a:prstGeom>
        </p:spPr>
      </p:pic>
      <p:cxnSp>
        <p:nvCxnSpPr>
          <p:cNvPr id="27" name="Straight Connector 26"/>
          <p:cNvCxnSpPr>
            <a:cxnSpLocks/>
          </p:cNvCxnSpPr>
          <p:nvPr/>
        </p:nvCxnSpPr>
        <p:spPr>
          <a:xfrm flipV="1">
            <a:off x="5453223" y="4512541"/>
            <a:ext cx="929370" cy="1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 flipV="1">
            <a:off x="7169578" y="4512109"/>
            <a:ext cx="929370" cy="10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8234" y="4180763"/>
            <a:ext cx="1902117" cy="64623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493240" y="5068111"/>
            <a:ext cx="1749341" cy="100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2825" y="4908110"/>
            <a:ext cx="1564522" cy="91695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250681" y="5825065"/>
            <a:ext cx="3036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the sinusoid wave with frequency from low to high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4300" y="4916567"/>
            <a:ext cx="3194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output of high frequency input will be distorted </a:t>
            </a:r>
          </a:p>
        </p:txBody>
      </p:sp>
      <p:sp>
        <p:nvSpPr>
          <p:cNvPr id="36" name="Rectangle: Rounded Corners 35"/>
          <p:cNvSpPr/>
          <p:nvPr/>
        </p:nvSpPr>
        <p:spPr>
          <a:xfrm rot="5400000">
            <a:off x="4203552" y="2505190"/>
            <a:ext cx="400822" cy="3853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198838" y="2513986"/>
            <a:ext cx="594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3.2</a:t>
            </a:r>
          </a:p>
        </p:txBody>
      </p:sp>
    </p:spTree>
    <p:extLst>
      <p:ext uri="{BB962C8B-B14F-4D97-AF65-F5344CB8AC3E}">
        <p14:creationId xmlns:p14="http://schemas.microsoft.com/office/powerpoint/2010/main" val="2001642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 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4</a:t>
            </a:r>
          </a:p>
          <a:p>
            <a:r>
              <a:rPr lang="en-US" dirty="0" smtClean="0"/>
              <a:t>Haolin Yang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0521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 anchor="ctr"/>
          <a:lstStyle/>
          <a:p>
            <a:r>
              <a:rPr lang="en-US" altLang="en-US" dirty="0"/>
              <a:t>Week Three Report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en-US" dirty="0" smtClean="0"/>
              <a:t>Confirm </a:t>
            </a:r>
            <a:r>
              <a:rPr lang="en-US" altLang="en-US" dirty="0"/>
              <a:t>the DAC output of Teensy3.2</a:t>
            </a:r>
          </a:p>
          <a:p>
            <a:r>
              <a:rPr lang="en-US" altLang="en-US" dirty="0" smtClean="0"/>
              <a:t>Collect the wave </a:t>
            </a:r>
            <a:r>
              <a:rPr lang="en-US" altLang="en-US" dirty="0"/>
              <a:t>data with </a:t>
            </a:r>
            <a:r>
              <a:rPr lang="en-US" altLang="en-US" dirty="0" smtClean="0"/>
              <a:t>soundcard </a:t>
            </a:r>
            <a:r>
              <a:rPr lang="en-US" altLang="en-US" dirty="0"/>
              <a:t>by </a:t>
            </a:r>
            <a:r>
              <a:rPr lang="en-US" altLang="en-US" dirty="0" err="1" smtClean="0"/>
              <a:t>audiocity</a:t>
            </a:r>
            <a:r>
              <a:rPr lang="en-US" altLang="en-US" dirty="0" smtClean="0"/>
              <a:t> </a:t>
            </a:r>
            <a:r>
              <a:rPr lang="en-US" altLang="en-US" dirty="0"/>
              <a:t>and </a:t>
            </a:r>
            <a:r>
              <a:rPr lang="en-US" altLang="en-US" dirty="0" smtClean="0"/>
              <a:t>MATLAB</a:t>
            </a:r>
            <a:endParaRPr lang="en-US" altLang="en-US" dirty="0"/>
          </a:p>
          <a:p>
            <a:r>
              <a:rPr lang="en-US" altLang="en-US" dirty="0"/>
              <a:t>Testing the code of FFT </a:t>
            </a:r>
          </a:p>
        </p:txBody>
      </p:sp>
    </p:spTree>
    <p:extLst>
      <p:ext uri="{BB962C8B-B14F-4D97-AF65-F5344CB8AC3E}">
        <p14:creationId xmlns:p14="http://schemas.microsoft.com/office/powerpoint/2010/main" val="2292010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 anchor="ctr"/>
          <a:lstStyle/>
          <a:p>
            <a:r>
              <a:rPr lang="en-US" altLang="en-US" dirty="0" smtClean="0"/>
              <a:t>Issues</a:t>
            </a:r>
            <a:endParaRPr lang="en-US" altLang="en-US" dirty="0"/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en-US" dirty="0"/>
              <a:t>When using </a:t>
            </a:r>
            <a:r>
              <a:rPr lang="en-US" altLang="zh-TW" dirty="0" smtClean="0"/>
              <a:t>MATLAB</a:t>
            </a:r>
            <a:r>
              <a:rPr lang="en-US" altLang="en-US" dirty="0" smtClean="0"/>
              <a:t> </a:t>
            </a:r>
            <a:r>
              <a:rPr lang="en-US" altLang="en-US" dirty="0"/>
              <a:t>to collect the wave </a:t>
            </a:r>
            <a:r>
              <a:rPr lang="en-US" altLang="en-US" dirty="0" smtClean="0"/>
              <a:t>data, encountering </a:t>
            </a:r>
            <a:r>
              <a:rPr lang="en-US" altLang="en-US" dirty="0"/>
              <a:t>the problem of noise </a:t>
            </a:r>
          </a:p>
          <a:p>
            <a:r>
              <a:rPr lang="en-US" altLang="en-US" dirty="0" smtClean="0"/>
              <a:t>Cannot generate </a:t>
            </a:r>
            <a:r>
              <a:rPr lang="en-US" altLang="en-US" dirty="0"/>
              <a:t>the RTI plot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0916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 anchor="ctr"/>
          <a:lstStyle/>
          <a:p>
            <a:r>
              <a:rPr lang="en-US" altLang="en-US" dirty="0"/>
              <a:t>Plan for next week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en-US" dirty="0"/>
              <a:t>Dealing with the problem of RTI Plot</a:t>
            </a:r>
          </a:p>
          <a:p>
            <a:r>
              <a:rPr lang="en-US" altLang="en-US" dirty="0"/>
              <a:t>Realize the real time analysis to make sure the basic requirement for the final competition to minimize the risk of failure to use teensy to do the DSP.</a:t>
            </a:r>
          </a:p>
        </p:txBody>
      </p:sp>
    </p:spTree>
    <p:extLst>
      <p:ext uri="{BB962C8B-B14F-4D97-AF65-F5344CB8AC3E}">
        <p14:creationId xmlns:p14="http://schemas.microsoft.com/office/powerpoint/2010/main" val="371579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RF System Block Diagram</a:t>
            </a:r>
            <a:endParaRPr lang="en-US" dirty="0"/>
          </a:p>
        </p:txBody>
      </p:sp>
      <p:grpSp>
        <p:nvGrpSpPr>
          <p:cNvPr id="5" name="群組 4"/>
          <p:cNvGrpSpPr/>
          <p:nvPr/>
        </p:nvGrpSpPr>
        <p:grpSpPr>
          <a:xfrm>
            <a:off x="1326938" y="1705476"/>
            <a:ext cx="9920971" cy="4434728"/>
            <a:chOff x="1326938" y="1705476"/>
            <a:chExt cx="9920971" cy="4434728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6938" y="1873314"/>
              <a:ext cx="9409291" cy="36359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2273300" y="4284050"/>
              <a:ext cx="2946400" cy="1384300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2746514" y="5740094"/>
              <a:ext cx="19999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</a:rPr>
                <a:t>20 kHz Active LPF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9153101" y="1873313"/>
              <a:ext cx="4956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TX</a:t>
              </a:r>
              <a:endParaRPr lang="en-US" sz="2400" dirty="0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10736229" y="4195150"/>
              <a:ext cx="511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R</a:t>
              </a:r>
              <a:r>
                <a:rPr lang="en-US" sz="2400" dirty="0" smtClean="0"/>
                <a:t>X</a:t>
              </a:r>
              <a:endParaRPr lang="en-US" sz="2400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4377313" y="1873313"/>
              <a:ext cx="10874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Splitter</a:t>
              </a:r>
              <a:endParaRPr lang="en-US" sz="2400" dirty="0"/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3353663" y="1873313"/>
              <a:ext cx="498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PA</a:t>
              </a:r>
              <a:endParaRPr lang="en-US" sz="2400" dirty="0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1952046" y="1873314"/>
              <a:ext cx="721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VCO</a:t>
              </a:r>
              <a:endParaRPr lang="en-US" sz="2400" dirty="0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7231201" y="1705476"/>
              <a:ext cx="651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BPF</a:t>
              </a:r>
              <a:endParaRPr lang="en-US" sz="2400" dirty="0"/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5552069" y="5357974"/>
              <a:ext cx="9042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Mixer</a:t>
              </a:r>
              <a:endParaRPr lang="en-US" sz="2400" dirty="0"/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8973916" y="5357974"/>
              <a:ext cx="6912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LNA</a:t>
              </a:r>
              <a:endParaRPr lang="en-US" sz="2400" dirty="0"/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7270281" y="5357973"/>
              <a:ext cx="651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BPF</a:t>
              </a:r>
              <a:endParaRPr lang="en-US" sz="2400" dirty="0"/>
            </a:p>
          </p:txBody>
        </p:sp>
      </p:grpSp>
      <p:sp>
        <p:nvSpPr>
          <p:cNvPr id="21" name="矩形 20"/>
          <p:cNvSpPr/>
          <p:nvPr/>
        </p:nvSpPr>
        <p:spPr>
          <a:xfrm>
            <a:off x="6735550" y="1641976"/>
            <a:ext cx="1608349" cy="1741288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矩形 21"/>
          <p:cNvSpPr/>
          <p:nvPr/>
        </p:nvSpPr>
        <p:spPr>
          <a:xfrm>
            <a:off x="6788725" y="4195150"/>
            <a:ext cx="1608349" cy="1741288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Components List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882472"/>
              </p:ext>
            </p:extLst>
          </p:nvPr>
        </p:nvGraphicFramePr>
        <p:xfrm>
          <a:off x="620638" y="1325563"/>
          <a:ext cx="10950723" cy="5247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711">
                  <a:extLst>
                    <a:ext uri="{9D8B030D-6E8A-4147-A177-3AD203B41FA5}">
                      <a16:colId xmlns:a16="http://schemas.microsoft.com/office/drawing/2014/main" val="4291468097"/>
                    </a:ext>
                  </a:extLst>
                </a:gridCol>
                <a:gridCol w="1268052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620240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238633">
                  <a:extLst>
                    <a:ext uri="{9D8B030D-6E8A-4147-A177-3AD203B41FA5}">
                      <a16:colId xmlns:a16="http://schemas.microsoft.com/office/drawing/2014/main" val="2191399991"/>
                    </a:ext>
                  </a:extLst>
                </a:gridCol>
                <a:gridCol w="2577463">
                  <a:extLst>
                    <a:ext uri="{9D8B030D-6E8A-4147-A177-3AD203B41FA5}">
                      <a16:colId xmlns:a16="http://schemas.microsoft.com/office/drawing/2014/main" val="731072363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6193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</a:t>
                      </a:r>
                      <a:r>
                        <a:rPr lang="en-US" sz="1600" baseline="0" dirty="0" smtClean="0"/>
                        <a:t> Number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Crucial Specification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Power Consumption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82875">
                <a:tc rowSpan="3"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RX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LNA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2"/>
                        </a:rPr>
                        <a:t>TAMP-272LN+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dB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975536">
                <a:tc v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Mixer</a:t>
                      </a:r>
                    </a:p>
                    <a:p>
                      <a:pPr algn="ctr"/>
                      <a:r>
                        <a:rPr lang="en-US" sz="1600" dirty="0" smtClean="0"/>
                        <a:t>2.0-2.7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3"/>
                        </a:rPr>
                        <a:t>ADE-R3GLH+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 Power:</a:t>
                      </a:r>
                      <a:r>
                        <a:rPr lang="en-US" sz="1600" baseline="0" dirty="0" smtClean="0"/>
                        <a:t> +10 dBm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Conversion Loss: 5.2 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LO-RF Isolation: 35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$ 3.85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323204"/>
                  </a:ext>
                </a:extLst>
              </a:tr>
              <a:tr h="68287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BPF</a:t>
                      </a:r>
                    </a:p>
                    <a:p>
                      <a:pPr algn="ctr"/>
                      <a:r>
                        <a:rPr lang="en-US" sz="1600" dirty="0" smtClean="0"/>
                        <a:t>2.3-3.1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4"/>
                        </a:rPr>
                        <a:t>BFCN-2435+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Insertion Loss: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altLang="zh-TW" sz="1600" baseline="0" dirty="0" smtClean="0"/>
                        <a:t>1.5</a:t>
                      </a:r>
                      <a:r>
                        <a:rPr lang="en-US" sz="1600" baseline="0" dirty="0" smtClean="0"/>
                        <a:t> dB</a:t>
                      </a:r>
                    </a:p>
                    <a:p>
                      <a:pPr algn="ctr"/>
                      <a:r>
                        <a:rPr lang="en-US" sz="1600" dirty="0" smtClean="0"/>
                        <a:t>Return Loss:</a:t>
                      </a:r>
                      <a:r>
                        <a:rPr lang="en-US" sz="1600" baseline="0" dirty="0" smtClean="0"/>
                        <a:t> 20 dB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passive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</a:t>
                      </a:r>
                      <a:r>
                        <a:rPr lang="en-US" altLang="zh-TW" sz="1600" dirty="0" smtClean="0"/>
                        <a:t>3.95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557049"/>
                  </a:ext>
                </a:extLst>
              </a:tr>
              <a:tr h="884806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VCO</a:t>
                      </a:r>
                    </a:p>
                    <a:p>
                      <a:pPr algn="ctr"/>
                      <a:r>
                        <a:rPr lang="en-US" sz="1600" dirty="0" smtClean="0"/>
                        <a:t>2.3-2.5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5"/>
                        </a:rPr>
                        <a:t>ROS-2536C-119+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Power</a:t>
                      </a:r>
                      <a:r>
                        <a:rPr lang="en-US" sz="1600" baseline="0" dirty="0" smtClean="0"/>
                        <a:t> Output: +6 dBm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V</a:t>
                      </a:r>
                    </a:p>
                    <a:p>
                      <a:pPr algn="ctr"/>
                      <a:r>
                        <a:rPr lang="en-US" altLang="zh-TW" sz="1600" dirty="0" smtClean="0"/>
                        <a:t>Current= 45 mA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$ 18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066215"/>
                  </a:ext>
                </a:extLst>
              </a:tr>
              <a:tr h="47657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Splitter</a:t>
                      </a:r>
                    </a:p>
                    <a:p>
                      <a:pPr algn="ctr"/>
                      <a:r>
                        <a:rPr lang="en-US" sz="1600" dirty="0" smtClean="0"/>
                        <a:t>1.7-3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6"/>
                        </a:rPr>
                        <a:t>BP2U1+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Insertion</a:t>
                      </a:r>
                      <a:r>
                        <a:rPr lang="en-US" sz="1600" baseline="0" dirty="0" smtClean="0"/>
                        <a:t> Loss: 3.5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$ 0.96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423997"/>
                  </a:ext>
                </a:extLst>
              </a:tr>
              <a:tr h="761838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2"/>
                        </a:rPr>
                        <a:t>TAMP-272LN+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P1dB: 19.5 dBm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4373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308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Components List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805800"/>
              </p:ext>
            </p:extLst>
          </p:nvPr>
        </p:nvGraphicFramePr>
        <p:xfrm>
          <a:off x="620638" y="1325563"/>
          <a:ext cx="10950723" cy="1302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711">
                  <a:extLst>
                    <a:ext uri="{9D8B030D-6E8A-4147-A177-3AD203B41FA5}">
                      <a16:colId xmlns:a16="http://schemas.microsoft.com/office/drawing/2014/main" val="4291468097"/>
                    </a:ext>
                  </a:extLst>
                </a:gridCol>
                <a:gridCol w="1268052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620240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375559">
                  <a:extLst>
                    <a:ext uri="{9D8B030D-6E8A-4147-A177-3AD203B41FA5}">
                      <a16:colId xmlns:a16="http://schemas.microsoft.com/office/drawing/2014/main" val="2191399991"/>
                    </a:ext>
                  </a:extLst>
                </a:gridCol>
                <a:gridCol w="2440537">
                  <a:extLst>
                    <a:ext uri="{9D8B030D-6E8A-4147-A177-3AD203B41FA5}">
                      <a16:colId xmlns:a16="http://schemas.microsoft.com/office/drawing/2014/main" val="731072363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6193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</a:t>
                      </a:r>
                      <a:r>
                        <a:rPr lang="en-US" sz="1600" baseline="0" dirty="0" smtClean="0"/>
                        <a:t> Number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Crucial Specification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Power Consumption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82875"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Power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Regulator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LT1962EMS8-5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Output Current= 300 mA</a:t>
                      </a:r>
                    </a:p>
                    <a:p>
                      <a:pPr algn="ctr"/>
                      <a:r>
                        <a:rPr lang="en-US" sz="1600" dirty="0" smtClean="0"/>
                        <a:t>Drop</a:t>
                      </a:r>
                      <a:r>
                        <a:rPr lang="en-US" sz="1600" baseline="0" dirty="0" smtClean="0"/>
                        <a:t>out Voltage= 270mV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6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30 uA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3.52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888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090" y="1335944"/>
            <a:ext cx="9937819" cy="5246362"/>
          </a:xfrm>
          <a:prstGeom prst="rect">
            <a:avLst/>
          </a:prstGeom>
        </p:spPr>
      </p:pic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Revised Schematics of RF Board</a:t>
            </a:r>
            <a:endParaRPr lang="en-US" dirty="0"/>
          </a:p>
        </p:txBody>
      </p:sp>
      <p:sp>
        <p:nvSpPr>
          <p:cNvPr id="6" name="矩形 5"/>
          <p:cNvSpPr/>
          <p:nvPr/>
        </p:nvSpPr>
        <p:spPr>
          <a:xfrm>
            <a:off x="3797300" y="1566863"/>
            <a:ext cx="1397000" cy="165893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7531100" y="4610100"/>
            <a:ext cx="2755900" cy="17412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文字方塊 7"/>
          <p:cNvSpPr txBox="1"/>
          <p:nvPr/>
        </p:nvSpPr>
        <p:spPr>
          <a:xfrm>
            <a:off x="7873420" y="3626879"/>
            <a:ext cx="3390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Amplifies already integrated bias matching and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tabilization circuits in the chip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86500" y="4610100"/>
            <a:ext cx="1165190" cy="1741288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矩形 10"/>
          <p:cNvSpPr/>
          <p:nvPr/>
        </p:nvSpPr>
        <p:spPr>
          <a:xfrm>
            <a:off x="7164405" y="1432523"/>
            <a:ext cx="1165190" cy="1741288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PCB Layout of RF Board (Top View)</a:t>
            </a:r>
            <a:endParaRPr 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4940" y="1587500"/>
            <a:ext cx="9028015" cy="4716463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550040" y="6150114"/>
            <a:ext cx="4863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DFM report all PASS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39900" y="1739900"/>
            <a:ext cx="673100" cy="15065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9613900" y="3454400"/>
            <a:ext cx="673100" cy="15065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 9"/>
          <p:cNvSpPr/>
          <p:nvPr/>
        </p:nvSpPr>
        <p:spPr>
          <a:xfrm rot="16200000">
            <a:off x="6830219" y="4798358"/>
            <a:ext cx="673100" cy="15065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1739900" y="3376672"/>
            <a:ext cx="3390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Connectors has aligned to baseband board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64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940" y="1587499"/>
            <a:ext cx="9051722" cy="4716463"/>
          </a:xfrm>
          <a:prstGeom prst="rect">
            <a:avLst/>
          </a:prstGeom>
        </p:spPr>
      </p:pic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PCB Layout of RF Board (Bottom View)</a:t>
            </a:r>
            <a:endParaRPr 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1550040" y="6150114"/>
            <a:ext cx="4863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DFM report all PASS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620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539" y="1924079"/>
            <a:ext cx="6333066" cy="5013023"/>
          </a:xfrm>
          <a:prstGeom prst="rect">
            <a:avLst/>
          </a:prstGeom>
          <a:scene3d>
            <a:camera prst="isometricBottomDown"/>
            <a:lightRig rig="threePt" dir="t"/>
          </a:scene3d>
        </p:spPr>
      </p:pic>
      <p:pic>
        <p:nvPicPr>
          <p:cNvPr id="3" name="內容版面配置區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28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 l="3348" t="1819" r="883" b="6795"/>
          <a:stretch/>
        </p:blipFill>
        <p:spPr>
          <a:xfrm>
            <a:off x="2383443" y="2324617"/>
            <a:ext cx="6071817" cy="3031067"/>
          </a:xfrm>
          <a:prstGeom prst="rect">
            <a:avLst/>
          </a:prstGeom>
          <a:effectLst/>
          <a:scene3d>
            <a:camera prst="isometricBottomDown"/>
            <a:lightRig rig="threePt" dir="t"/>
          </a:scene3d>
        </p:spPr>
      </p:pic>
      <p:sp>
        <p:nvSpPr>
          <p:cNvPr id="4" name="標題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RF Board with Baseband Board</a:t>
            </a:r>
            <a:endParaRPr lang="en-US" dirty="0"/>
          </a:p>
        </p:txBody>
      </p:sp>
      <p:cxnSp>
        <p:nvCxnSpPr>
          <p:cNvPr id="6" name="直線接點 5"/>
          <p:cNvCxnSpPr/>
          <p:nvPr/>
        </p:nvCxnSpPr>
        <p:spPr>
          <a:xfrm>
            <a:off x="6949440" y="5245331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>
            <a:off x="7093527" y="5148349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7234843" y="5073535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7376160" y="4990408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5372792" y="4884630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>
            <a:off x="5223164" y="4792287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5073535" y="4666211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4923906" y="4578926"/>
            <a:ext cx="0" cy="906087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直線圖說文字 2 (無框線) 15"/>
          <p:cNvSpPr/>
          <p:nvPr/>
        </p:nvSpPr>
        <p:spPr>
          <a:xfrm>
            <a:off x="8455260" y="1847038"/>
            <a:ext cx="1636391" cy="612648"/>
          </a:xfrm>
          <a:prstGeom prst="callout2">
            <a:avLst>
              <a:gd name="adj1" fmla="val 16036"/>
              <a:gd name="adj2" fmla="val -28697"/>
              <a:gd name="adj3" fmla="val 16037"/>
              <a:gd name="adj4" fmla="val -69730"/>
              <a:gd name="adj5" fmla="val 211550"/>
              <a:gd name="adj6" fmla="val -115689"/>
            </a:avLst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Teensy 3.1 and potentiometer are too thick to place between two boards 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0" name="肘形接點 19"/>
          <p:cNvCxnSpPr/>
          <p:nvPr/>
        </p:nvCxnSpPr>
        <p:spPr>
          <a:xfrm rot="5400000" flipH="1" flipV="1">
            <a:off x="7946190" y="3401899"/>
            <a:ext cx="1773382" cy="755242"/>
          </a:xfrm>
          <a:prstGeom prst="bentConnector3">
            <a:avLst>
              <a:gd name="adj1" fmla="val -156"/>
            </a:avLst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86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3427</TotalTime>
  <Words>559</Words>
  <Application>Microsoft Office PowerPoint</Application>
  <PresentationFormat>寬螢幕</PresentationFormat>
  <Paragraphs>194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0" baseType="lpstr">
      <vt:lpstr>新細明體</vt:lpstr>
      <vt:lpstr>Arial</vt:lpstr>
      <vt:lpstr>Calibri</vt:lpstr>
      <vt:lpstr>Calibri Light</vt:lpstr>
      <vt:lpstr>Eras Bold ITC</vt:lpstr>
      <vt:lpstr>Office 佈景主題</vt:lpstr>
      <vt:lpstr>EEC 134B 2.4 GHz FMCW Radar System</vt:lpstr>
      <vt:lpstr>RF Board</vt:lpstr>
      <vt:lpstr>RF System Block Diagram</vt:lpstr>
      <vt:lpstr>Components List</vt:lpstr>
      <vt:lpstr>Components List</vt:lpstr>
      <vt:lpstr>Revised Schematics of RF Board</vt:lpstr>
      <vt:lpstr>PCB Layout of RF Board (Top View)</vt:lpstr>
      <vt:lpstr>PCB Layout of RF Board (Bottom View)</vt:lpstr>
      <vt:lpstr>PowerPoint 簡報</vt:lpstr>
      <vt:lpstr>Expected Performance for RF Board</vt:lpstr>
      <vt:lpstr>Antenna</vt:lpstr>
      <vt:lpstr>Top View</vt:lpstr>
      <vt:lpstr>Bottom View </vt:lpstr>
      <vt:lpstr>Backup </vt:lpstr>
      <vt:lpstr>Baseband Board</vt:lpstr>
      <vt:lpstr>PowerPoint 簡報</vt:lpstr>
      <vt:lpstr>Schematics of baseband Board</vt:lpstr>
      <vt:lpstr>PCB Layout of RF Board (Top View)</vt:lpstr>
      <vt:lpstr>PCB Layout of RF Board (Bottom View)</vt:lpstr>
      <vt:lpstr>Testing set up</vt:lpstr>
      <vt:lpstr>DSP </vt:lpstr>
      <vt:lpstr>Week Three Report</vt:lpstr>
      <vt:lpstr>Issues</vt:lpstr>
      <vt:lpstr>Plan for next week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Upadte 2.4 GHz FMCW Radar System</dc:title>
  <dc:creator>JoJo</dc:creator>
  <cp:lastModifiedBy>JoJo</cp:lastModifiedBy>
  <cp:revision>46</cp:revision>
  <cp:lastPrinted>2017-01-30T21:57:17Z</cp:lastPrinted>
  <dcterms:created xsi:type="dcterms:W3CDTF">2017-01-25T23:55:18Z</dcterms:created>
  <dcterms:modified xsi:type="dcterms:W3CDTF">2017-02-17T17:22:56Z</dcterms:modified>
</cp:coreProperties>
</file>