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1" r:id="rId4"/>
    <p:sldId id="260" r:id="rId5"/>
    <p:sldId id="263" r:id="rId6"/>
    <p:sldId id="264" r:id="rId7"/>
    <p:sldId id="262" r:id="rId8"/>
    <p:sldId id="267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icircuits.com/pdfs/ADE-R3GLH+.pdf" TargetMode="External"/><Relationship Id="rId2" Type="http://schemas.openxmlformats.org/officeDocument/2006/relationships/hyperlink" Target="https://www.minicircuits.com/pdfs/TAMP-272LN+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nicircuits.com/pdfs/BP2U1+.pdf" TargetMode="External"/><Relationship Id="rId5" Type="http://schemas.openxmlformats.org/officeDocument/2006/relationships/hyperlink" Target="https://www.minicircuits.com/pdfs/ROS-2536C-119+.pdf" TargetMode="External"/><Relationship Id="rId4" Type="http://schemas.openxmlformats.org/officeDocument/2006/relationships/hyperlink" Target="https://www.minicircuits.com/pdfs/XBF-282+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ds.linear.com/docs/en/datasheet/1962fb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Team One</a:t>
            </a:r>
          </a:p>
          <a:p>
            <a:r>
              <a:rPr lang="en-US" dirty="0" smtClean="0"/>
              <a:t>2017/01/27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Baseband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</a:p>
          <a:p>
            <a:r>
              <a:rPr lang="en-US" dirty="0" smtClean="0"/>
              <a:t>Jin</a:t>
            </a:r>
            <a:r>
              <a:rPr lang="en-US" dirty="0"/>
              <a:t>h</a:t>
            </a:r>
            <a:r>
              <a:rPr lang="en-US" dirty="0" smtClean="0"/>
              <a:t>ua Chao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4713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82981"/>
              </p:ext>
            </p:extLst>
          </p:nvPr>
        </p:nvGraphicFramePr>
        <p:xfrm>
          <a:off x="2647832" y="1503363"/>
          <a:ext cx="6896336" cy="430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001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762513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1631411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631411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46771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Components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Part</a:t>
                      </a:r>
                      <a:r>
                        <a:rPr lang="en-US" sz="1800" baseline="0" dirty="0"/>
                        <a:t> Number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Cost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Number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7017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Amplifier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TL974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85962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ADC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Sound Card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$ 0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2714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Teensy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Teensy </a:t>
                      </a:r>
                      <a:r>
                        <a:rPr lang="en-US" sz="1800" dirty="0" smtClean="0"/>
                        <a:t>3.2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6771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DAC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MCP4921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$ 0 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6078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Regulator_5V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LT1962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$ 3.52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  <a:tr h="6078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Regulator_2.5V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LT1763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$ 4.78</a:t>
                      </a:r>
                      <a:endParaRPr lang="en-US" sz="18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58137644"/>
                  </a:ext>
                </a:extLst>
              </a:tr>
            </a:tbl>
          </a:graphicData>
        </a:graphic>
      </p:graphicFrame>
      <p:sp>
        <p:nvSpPr>
          <p:cNvPr id="6" name="標題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Components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5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64207"/>
            <a:ext cx="9144000" cy="6129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5361783" y="4710816"/>
            <a:ext cx="373141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/>
              <a:t>Amp &amp; Filter: TL974IN</a:t>
            </a:r>
            <a:endParaRPr lang="zh-CN" altLang="zh-CN" sz="2800" b="1" dirty="0"/>
          </a:p>
        </p:txBody>
      </p:sp>
      <p:sp>
        <p:nvSpPr>
          <p:cNvPr id="6" name="Rectangle: Rounded Corners 5"/>
          <p:cNvSpPr/>
          <p:nvPr/>
        </p:nvSpPr>
        <p:spPr>
          <a:xfrm>
            <a:off x="1785257" y="3051105"/>
            <a:ext cx="8565502" cy="342433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5023760" y="436300"/>
            <a:ext cx="132416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/>
              <a:t>Teensy</a:t>
            </a:r>
            <a:endParaRPr lang="zh-CN" altLang="en-US" sz="2800" b="1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7868828" y="2113604"/>
            <a:ext cx="253654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DAC</a:t>
            </a:r>
            <a:endParaRPr lang="zh-CN" altLang="zh-CN" sz="2800" dirty="0"/>
          </a:p>
        </p:txBody>
      </p:sp>
      <p:sp>
        <p:nvSpPr>
          <p:cNvPr id="9" name="Rectangle: Rounded Corners 8"/>
          <p:cNvSpPr/>
          <p:nvPr/>
        </p:nvSpPr>
        <p:spPr>
          <a:xfrm>
            <a:off x="4398065" y="364207"/>
            <a:ext cx="6167299" cy="28175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2131506" y="2771140"/>
            <a:ext cx="180002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/>
              <a:t>Regulator</a:t>
            </a:r>
            <a:endParaRPr lang="zh-CN" alt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1990530" y="625034"/>
            <a:ext cx="1941004" cy="231936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43237" y="121299"/>
            <a:ext cx="278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Jinhua_baseband</a:t>
            </a:r>
            <a:r>
              <a:rPr lang="en-US" dirty="0"/>
              <a:t> schematic</a:t>
            </a:r>
          </a:p>
        </p:txBody>
      </p:sp>
    </p:spTree>
    <p:extLst>
      <p:ext uri="{BB962C8B-B14F-4D97-AF65-F5344CB8AC3E}">
        <p14:creationId xmlns:p14="http://schemas.microsoft.com/office/powerpoint/2010/main" val="231843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regulator to generate stable +5V and +2.5V</a:t>
            </a:r>
            <a:endParaRPr lang="en-US" dirty="0"/>
          </a:p>
          <a:p>
            <a:r>
              <a:rPr lang="en-US" dirty="0" smtClean="0"/>
              <a:t>Might add another gain stage (total four stages) in our active LPF</a:t>
            </a:r>
          </a:p>
          <a:p>
            <a:r>
              <a:rPr lang="en-US" dirty="0" smtClean="0"/>
              <a:t>Finish the layout of PCB board by next week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49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4</a:t>
            </a:r>
          </a:p>
          <a:p>
            <a:r>
              <a:rPr lang="en-US" dirty="0" smtClean="0"/>
              <a:t>Haolin Yang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121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 noChangeArrowheads="1"/>
          </p:cNvSpPr>
          <p:nvPr>
            <p:ph type="title"/>
          </p:nvPr>
        </p:nvSpPr>
        <p:spPr>
          <a:xfrm>
            <a:off x="749300" y="0"/>
            <a:ext cx="10947400" cy="1325563"/>
          </a:xfrm>
        </p:spPr>
        <p:txBody>
          <a:bodyPr/>
          <a:lstStyle/>
          <a:p>
            <a:r>
              <a:rPr lang="en-US" altLang="en-US" dirty="0"/>
              <a:t>I</a:t>
            </a:r>
            <a:r>
              <a:rPr lang="en-US" altLang="en-US" dirty="0" smtClean="0"/>
              <a:t>nformation of MCU and expected performance</a:t>
            </a:r>
          </a:p>
        </p:txBody>
      </p:sp>
      <p:pic>
        <p:nvPicPr>
          <p:cNvPr id="2050" name="Content Placeholder 2" descr="QQ截图201701192054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9300" y="2524125"/>
            <a:ext cx="3868649" cy="2555875"/>
          </a:xfrm>
        </p:spPr>
      </p:pic>
      <p:sp>
        <p:nvSpPr>
          <p:cNvPr id="4" name="Content Placeholder 2"/>
          <p:cNvSpPr txBox="1">
            <a:spLocks noChangeArrowheads="1"/>
          </p:cNvSpPr>
          <p:nvPr/>
        </p:nvSpPr>
        <p:spPr>
          <a:xfrm>
            <a:off x="4851400" y="2768202"/>
            <a:ext cx="6604000" cy="2067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With the control chip of MK20DX256VLH7 Cortex-M4, the </a:t>
            </a:r>
            <a:r>
              <a:rPr lang="en-US" altLang="en-US" dirty="0" err="1"/>
              <a:t>o</a:t>
            </a:r>
            <a:r>
              <a:rPr lang="en-US" altLang="en-US" dirty="0" err="1" smtClean="0"/>
              <a:t>verclockable</a:t>
            </a:r>
            <a:r>
              <a:rPr lang="en-US" altLang="en-US" dirty="0" smtClean="0"/>
              <a:t> of Teensy 3.2 is 96 </a:t>
            </a:r>
            <a:r>
              <a:rPr lang="en-US" altLang="en-US" dirty="0" err="1" smtClean="0"/>
              <a:t>MHz.</a:t>
            </a:r>
            <a:r>
              <a:rPr lang="en-US" altLang="en-US" dirty="0" smtClean="0"/>
              <a:t> Flash Memory is 256K and ADC is 12 bit.  It also has a SPI ,I2C and CAN Bus.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1096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en-US" dirty="0" smtClean="0"/>
              <a:t>The Outline of Programming</a:t>
            </a:r>
          </a:p>
        </p:txBody>
      </p:sp>
      <p:sp>
        <p:nvSpPr>
          <p:cNvPr id="4098" name="Content Placeholder 6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9867900" cy="4351338"/>
          </a:xfrm>
        </p:spPr>
        <p:txBody>
          <a:bodyPr/>
          <a:lstStyle/>
          <a:p>
            <a:r>
              <a:rPr lang="en-US" altLang="en-US" dirty="0" smtClean="0"/>
              <a:t>The main programming is divided by two main part, including converting real time data into frequency domain with FFT and process the Doppler test by the shift buffer. 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5127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time-line of signal processing</a:t>
            </a:r>
          </a:p>
        </p:txBody>
      </p:sp>
      <p:graphicFrame>
        <p:nvGraphicFramePr>
          <p:cNvPr id="2" name="Content Placeholder -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110791"/>
              </p:ext>
            </p:extLst>
          </p:nvPr>
        </p:nvGraphicFramePr>
        <p:xfrm>
          <a:off x="1981200" y="1600201"/>
          <a:ext cx="8229600" cy="45069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0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b="0" u="none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1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Dividing the labor and making the plan of signal processing </a:t>
                      </a:r>
                      <a:endParaRPr lang="en-US" sz="1600" b="0" u="none" dirty="0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24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2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Familiar with the feature of the </a:t>
                      </a:r>
                      <a:r>
                        <a:rPr sz="1600" b="0" u="none" dirty="0" err="1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launchpad</a:t>
                      </a:r>
                      <a:endParaRPr lang="en-US" sz="1600" b="0" u="none" dirty="0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3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Realize the FFT transformation using CSS and text the </a:t>
                      </a:r>
                      <a:r>
                        <a:rPr sz="1600" b="0" u="none" dirty="0" err="1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launchpad</a:t>
                      </a: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 </a:t>
                      </a:r>
                      <a:endParaRPr lang="en-US" sz="1600" b="0" u="none" dirty="0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4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Realize the communication of computer and launchpad </a:t>
                      </a:r>
                      <a:endParaRPr lang="en-US" sz="1600" b="0" u="none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5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Realize the   combination with baseband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24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6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Realize the combination with antenna</a:t>
                      </a:r>
                      <a:endParaRPr lang="en-US" sz="1600" b="0" u="none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7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Testing the signal processing and optimize the code </a:t>
                      </a:r>
                      <a:endParaRPr lang="en-US" sz="1600" b="0" u="none" dirty="0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8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Find the potential downsides and make the progress</a:t>
                      </a:r>
                      <a:endParaRPr lang="en-US" sz="1600" b="0" u="none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24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9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Combine the all the component and do the test for the whole system  </a:t>
                      </a:r>
                      <a:endParaRPr lang="en-US" sz="1600" b="0" u="none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88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Helvetica Neue" charset="0"/>
                          <a:ea typeface="Helvetica Neue" charset="0"/>
                          <a:cs typeface="Helvetica Neue" charset="0"/>
                        </a:rPr>
                        <a:t>Week 10</a:t>
                      </a:r>
                      <a:endParaRPr lang="en-US" sz="1600" b="0" u="none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Helvetica Neue" charset="0"/>
                        <a:ea typeface="Helvetica Neue" charset="0"/>
                        <a:cs typeface="Helvetica Neue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sz="1600" b="0" u="none" dirty="0">
                          <a:latin typeface="Cambria" panose="02040503050406030204" charset="0"/>
                          <a:ea typeface="Cambria" panose="02040503050406030204" charset="0"/>
                          <a:cs typeface="Cambria" panose="02040503050406030204" charset="0"/>
                        </a:rPr>
                        <a:t>Modify the downside and write the report of the project </a:t>
                      </a:r>
                      <a:endParaRPr lang="en-US" sz="1600" b="0" u="none" dirty="0">
                        <a:latin typeface="Cambria" panose="02040503050406030204" charset="0"/>
                        <a:ea typeface="Cambria" panose="02040503050406030204" charset="0"/>
                        <a:cs typeface="Cambria" panose="02040503050406030204" charset="0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489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Week One Report</a:t>
            </a:r>
          </a:p>
        </p:txBody>
      </p:sp>
      <p:sp>
        <p:nvSpPr>
          <p:cNvPr id="6146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FFT calculation with assistance of library of Arduino</a:t>
            </a:r>
          </a:p>
          <a:p>
            <a:r>
              <a:rPr lang="en-US" altLang="en-US" dirty="0" smtClean="0"/>
              <a:t>FFT calculation of math by referring to the code of last quarter</a:t>
            </a:r>
          </a:p>
          <a:p>
            <a:r>
              <a:rPr lang="en-US" altLang="zh-CN" dirty="0" smtClean="0">
                <a:ea typeface="宋体" panose="02010600030101010101" pitchFamily="2" charset="-122"/>
              </a:rPr>
              <a:t>Getting familiar with teensy3.2 </a:t>
            </a:r>
          </a:p>
          <a:p>
            <a:endParaRPr lang="en-US" altLang="zh-CN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504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Problem</a:t>
            </a:r>
          </a:p>
        </p:txBody>
      </p:sp>
      <p:sp>
        <p:nvSpPr>
          <p:cNvPr id="7170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It is hard to find a way to do the test</a:t>
            </a:r>
          </a:p>
          <a:p>
            <a:r>
              <a:rPr lang="en-US" altLang="en-US" smtClean="0"/>
              <a:t>Having not found the way to uncode the ready made libraries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10799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Board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1 </a:t>
            </a:r>
          </a:p>
          <a:p>
            <a:r>
              <a:rPr lang="en-US" dirty="0" smtClean="0"/>
              <a:t>Jo Han Yu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1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Next Step</a:t>
            </a:r>
          </a:p>
        </p:txBody>
      </p:sp>
      <p:sp>
        <p:nvSpPr>
          <p:cNvPr id="8194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Finishing all the project 0 in the Arduino kit to help me to under the structure of teensy </a:t>
            </a:r>
          </a:p>
          <a:p>
            <a:r>
              <a:rPr lang="en-US" altLang="zh-CN" dirty="0" smtClean="0">
                <a:ea typeface="宋体" panose="02010600030101010101" pitchFamily="2" charset="-122"/>
              </a:rPr>
              <a:t>Build up the basic test circuit via referring the lab manuals of last quarter. 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4276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System Block Diagram</a:t>
            </a:r>
            <a:endParaRPr lang="en-US" dirty="0"/>
          </a:p>
        </p:txBody>
      </p:sp>
      <p:grpSp>
        <p:nvGrpSpPr>
          <p:cNvPr id="19" name="群組 18"/>
          <p:cNvGrpSpPr/>
          <p:nvPr/>
        </p:nvGrpSpPr>
        <p:grpSpPr>
          <a:xfrm>
            <a:off x="2271028" y="1625931"/>
            <a:ext cx="7649943" cy="4310092"/>
            <a:chOff x="2522861" y="1740231"/>
            <a:chExt cx="7649943" cy="4310092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22861" y="1740232"/>
              <a:ext cx="7146278" cy="3695367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352800" y="4216400"/>
              <a:ext cx="2743200" cy="1384300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3724414" y="5650213"/>
              <a:ext cx="1999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20 kHz Active LPF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8134174" y="1740232"/>
              <a:ext cx="4956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TX</a:t>
              </a:r>
              <a:endParaRPr lang="en-US" sz="2400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9661124" y="4216400"/>
              <a:ext cx="511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R</a:t>
              </a:r>
              <a:r>
                <a:rPr lang="en-US" sz="2400" dirty="0" smtClean="0"/>
                <a:t>X</a:t>
              </a:r>
              <a:endParaRPr lang="en-US" sz="2400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5195939" y="1740231"/>
              <a:ext cx="10874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Splitter</a:t>
              </a:r>
              <a:endParaRPr lang="en-US" sz="2400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4271179" y="1756782"/>
              <a:ext cx="4985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PA</a:t>
              </a:r>
              <a:endParaRPr lang="en-US" sz="2400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3097202" y="1756782"/>
              <a:ext cx="721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VCO</a:t>
              </a:r>
              <a:endParaRPr lang="en-US" sz="2400" dirty="0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7344508" y="3483982"/>
              <a:ext cx="651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BPF</a:t>
              </a:r>
              <a:endParaRPr lang="en-US" sz="2400" dirty="0"/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6379735" y="5287317"/>
              <a:ext cx="9042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Mixer</a:t>
              </a:r>
              <a:endParaRPr lang="en-US" sz="2400" dirty="0"/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7944847" y="5320985"/>
              <a:ext cx="6912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400" dirty="0" smtClean="0"/>
                <a:t>LNA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7083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906899"/>
              </p:ext>
            </p:extLst>
          </p:nvPr>
        </p:nvGraphicFramePr>
        <p:xfrm>
          <a:off x="620638" y="1325563"/>
          <a:ext cx="10950723" cy="52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238633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577463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 rowSpan="3"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RX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LNA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975536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Mixer</a:t>
                      </a:r>
                    </a:p>
                    <a:p>
                      <a:pPr algn="ctr"/>
                      <a:r>
                        <a:rPr lang="en-US" sz="1600" dirty="0" smtClean="0"/>
                        <a:t>2.0-2.7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3"/>
                        </a:rPr>
                        <a:t>ADE-R3GLH+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 Power:</a:t>
                      </a:r>
                      <a:r>
                        <a:rPr lang="en-US" sz="1600" baseline="0" dirty="0" smtClean="0"/>
                        <a:t> +10 dBm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Conversion Loss: 5.2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LO-RF Isolation: 35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$ 3.85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8287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BPF</a:t>
                      </a:r>
                    </a:p>
                    <a:p>
                      <a:pPr algn="ctr"/>
                      <a:r>
                        <a:rPr lang="en-US" sz="1600" dirty="0" smtClean="0"/>
                        <a:t>2.3-3.1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4"/>
                        </a:rPr>
                        <a:t>XBF-282+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 Loss:</a:t>
                      </a:r>
                      <a:r>
                        <a:rPr lang="en-US" sz="1600" baseline="0" dirty="0" smtClean="0"/>
                        <a:t> 2.5 dB</a:t>
                      </a:r>
                    </a:p>
                    <a:p>
                      <a:pPr algn="ctr"/>
                      <a:r>
                        <a:rPr lang="en-US" sz="1600" dirty="0" smtClean="0"/>
                        <a:t>Return Loss:</a:t>
                      </a:r>
                      <a:r>
                        <a:rPr lang="en-US" sz="1600" baseline="0" dirty="0" smtClean="0"/>
                        <a:t> 20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$ 10.45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557049"/>
                  </a:ext>
                </a:extLst>
              </a:tr>
              <a:tr h="884806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VCO</a:t>
                      </a:r>
                    </a:p>
                    <a:p>
                      <a:pPr algn="ctr"/>
                      <a:r>
                        <a:rPr lang="en-US" sz="1600" dirty="0" smtClean="0"/>
                        <a:t>2.3-2.5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5"/>
                        </a:rPr>
                        <a:t>ROS-2536C-119+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Output: +6 dBm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V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Current= 45 mA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7657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Splitter</a:t>
                      </a:r>
                    </a:p>
                    <a:p>
                      <a:pPr algn="ctr"/>
                      <a:r>
                        <a:rPr lang="en-US" sz="1600" dirty="0" smtClean="0"/>
                        <a:t>1.7-3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6"/>
                        </a:rPr>
                        <a:t>BP2U1+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</a:t>
                      </a:r>
                      <a:r>
                        <a:rPr lang="en-US" sz="1600" baseline="0" dirty="0" smtClean="0"/>
                        <a:t> Loss: 3.5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$ 0.96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76183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2"/>
                        </a:rPr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P1dB: 19.5 dBm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0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805800"/>
              </p:ext>
            </p:extLst>
          </p:nvPr>
        </p:nvGraphicFramePr>
        <p:xfrm>
          <a:off x="620638" y="1325563"/>
          <a:ext cx="10950723" cy="130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375559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440537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Power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Regulator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LT1962EMS8-5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Output Current= 300 mA</a:t>
                      </a:r>
                    </a:p>
                    <a:p>
                      <a:pPr algn="ctr"/>
                      <a:r>
                        <a:rPr lang="en-US" sz="1600" dirty="0" smtClean="0"/>
                        <a:t>Drop</a:t>
                      </a:r>
                      <a:r>
                        <a:rPr lang="en-US" sz="1600" baseline="0" dirty="0" smtClean="0"/>
                        <a:t>out Voltage= 270mV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6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30 uA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3.52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888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8479" y="1325563"/>
            <a:ext cx="10235041" cy="5380037"/>
          </a:xfrm>
          <a:prstGeom prst="rect">
            <a:avLst/>
          </a:prstGeom>
        </p:spPr>
      </p:pic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Schematics of RF Board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3797300" y="1325563"/>
            <a:ext cx="1397000" cy="165893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7531100" y="4368800"/>
            <a:ext cx="2755900" cy="1741288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文字方塊 7"/>
          <p:cNvSpPr txBox="1"/>
          <p:nvPr/>
        </p:nvSpPr>
        <p:spPr>
          <a:xfrm>
            <a:off x="7822620" y="3256160"/>
            <a:ext cx="3390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Amplifies already integrated bias matching and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tabilization circuits in the chip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9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Expected Performance for RF Board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839" y="2062366"/>
            <a:ext cx="6959061" cy="3268894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2697665" y="2972131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5 dBm</a:t>
            </a:r>
            <a:endParaRPr lang="en-US" sz="24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3759178" y="2972131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19 dBm</a:t>
            </a:r>
            <a:endParaRPr lang="en-US" sz="24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4897631" y="1704628"/>
            <a:ext cx="1370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15.5 dBm</a:t>
            </a:r>
            <a:endParaRPr lang="en-US" sz="2400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7670432" y="1922761"/>
            <a:ext cx="1653352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Spectrum </a:t>
            </a:r>
          </a:p>
          <a:p>
            <a:pPr algn="ctr"/>
            <a:r>
              <a:rPr lang="en-US" sz="2400" dirty="0" smtClean="0"/>
              <a:t>Analyzer</a:t>
            </a:r>
            <a:endParaRPr lang="en-US" sz="2400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113905" y="3376356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13 dBm</a:t>
            </a:r>
            <a:endParaRPr lang="en-US" sz="2400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9232899" y="4614562"/>
            <a:ext cx="1653352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USB Synx</a:t>
            </a:r>
            <a:endParaRPr lang="en-US" sz="2400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9443059" y="5316661"/>
            <a:ext cx="1233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-20 dBm</a:t>
            </a:r>
            <a:endParaRPr lang="en-US" sz="2400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7683131" y="5336306"/>
            <a:ext cx="982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9 dBm</a:t>
            </a:r>
            <a:endParaRPr lang="en-US" sz="2400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6029779" y="5336306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 smtClean="0"/>
              <a:t>3.8 dBm</a:t>
            </a:r>
            <a:endParaRPr lang="en-US" sz="2400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3949699" y="4614562"/>
            <a:ext cx="177827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Oscilloscope</a:t>
            </a:r>
            <a:endParaRPr lang="en-US" sz="24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552769" y="5368757"/>
            <a:ext cx="291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Supply Voltage: 5 V</a:t>
            </a:r>
          </a:p>
          <a:p>
            <a:pPr algn="ctr"/>
            <a:r>
              <a:rPr lang="en-US" sz="2400" dirty="0" smtClean="0"/>
              <a:t>Total Current: 210 mA</a:t>
            </a:r>
            <a:endParaRPr lang="en-US" sz="24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3760244" y="1410989"/>
            <a:ext cx="1077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P1dB</a:t>
            </a:r>
          </a:p>
          <a:p>
            <a:pPr algn="ctr"/>
            <a:r>
              <a:rPr lang="en-US" altLang="zh-TW" dirty="0" smtClean="0">
                <a:solidFill>
                  <a:srgbClr val="FF0000"/>
                </a:solidFill>
              </a:rPr>
              <a:t>19.5 dBm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1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r>
              <a:rPr lang="en-US" dirty="0" smtClean="0"/>
              <a:t>Alexander </a:t>
            </a:r>
            <a:r>
              <a:rPr lang="en-US" dirty="0"/>
              <a:t>Coffman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657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53440" y="0"/>
            <a:ext cx="10515600" cy="1325563"/>
          </a:xfrm>
        </p:spPr>
        <p:txBody>
          <a:bodyPr/>
          <a:lstStyle/>
          <a:p>
            <a:r>
              <a:rPr lang="en-US" dirty="0" smtClean="0"/>
              <a:t>Antenna Comparison</a:t>
            </a:r>
            <a:endParaRPr 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502416"/>
              </p:ext>
            </p:extLst>
          </p:nvPr>
        </p:nvGraphicFramePr>
        <p:xfrm>
          <a:off x="838200" y="1521531"/>
          <a:ext cx="10515600" cy="4576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0076543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53472160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5579544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93630255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46859972"/>
                    </a:ext>
                  </a:extLst>
                </a:gridCol>
              </a:tblGrid>
              <a:tr h="4163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Yagi Antenna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Patch Antenna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Yagi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Antenna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Yagi Antenna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333350"/>
                  </a:ext>
                </a:extLst>
              </a:tr>
              <a:tr h="20789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01518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(MHz)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2400-2490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2350-2450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2400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2150-2600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2268150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r>
                        <a:rPr lang="en-US" dirty="0" smtClean="0"/>
                        <a:t>Gain (</a:t>
                      </a:r>
                      <a:r>
                        <a:rPr lang="en-US" dirty="0" err="1" smtClean="0"/>
                        <a:t>dBi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9206754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r>
                        <a:rPr lang="en-US" dirty="0" smtClean="0"/>
                        <a:t>Weight 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0255147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r>
                        <a:rPr lang="en-US" dirty="0" smtClean="0"/>
                        <a:t>Impedance (Ohms)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6644412"/>
                  </a:ext>
                </a:extLst>
              </a:tr>
              <a:tr h="416327">
                <a:tc>
                  <a:txBody>
                    <a:bodyPr/>
                    <a:lstStyle/>
                    <a:p>
                      <a:r>
                        <a:rPr lang="en-US" dirty="0" smtClean="0"/>
                        <a:t>Price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$ 14.5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$ 37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Self-design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5883197"/>
                  </a:ext>
                </a:extLst>
              </a:tr>
            </a:tbl>
          </a:graphicData>
        </a:graphic>
      </p:graphicFrame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395" y="1967418"/>
            <a:ext cx="2091805" cy="203308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8300" y="1967418"/>
            <a:ext cx="2095500" cy="2033082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8394" y="1967418"/>
            <a:ext cx="2129905" cy="2033082"/>
          </a:xfrm>
          <a:prstGeom prst="rect">
            <a:avLst/>
          </a:prstGeom>
        </p:spPr>
      </p:pic>
      <p:pic>
        <p:nvPicPr>
          <p:cNvPr id="9" name="Picture 4" descr="Screen Shot 2017-01-26 at 10.00.53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967418"/>
            <a:ext cx="2099194" cy="203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72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681</Words>
  <Application>Microsoft Office PowerPoint</Application>
  <PresentationFormat>寬螢幕</PresentationFormat>
  <Paragraphs>223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9" baseType="lpstr">
      <vt:lpstr>等线</vt:lpstr>
      <vt:lpstr>Helvetica Neue</vt:lpstr>
      <vt:lpstr>新細明體</vt:lpstr>
      <vt:lpstr>宋体</vt:lpstr>
      <vt:lpstr>Arial</vt:lpstr>
      <vt:lpstr>Calibri</vt:lpstr>
      <vt:lpstr>Calibri Light</vt:lpstr>
      <vt:lpstr>Cambria</vt:lpstr>
      <vt:lpstr>Office 佈景主題</vt:lpstr>
      <vt:lpstr>EEC 134B 2.4 GHz FMCW Radar System</vt:lpstr>
      <vt:lpstr>RF Board</vt:lpstr>
      <vt:lpstr>RF System Block Diagram</vt:lpstr>
      <vt:lpstr>Components List</vt:lpstr>
      <vt:lpstr>Components List</vt:lpstr>
      <vt:lpstr>Schematics of RF Board</vt:lpstr>
      <vt:lpstr>Expected Performance for RF Board</vt:lpstr>
      <vt:lpstr>Antenna</vt:lpstr>
      <vt:lpstr>Antenna Comparison</vt:lpstr>
      <vt:lpstr>Baseband Board</vt:lpstr>
      <vt:lpstr>PowerPoint 簡報</vt:lpstr>
      <vt:lpstr>PowerPoint 簡報</vt:lpstr>
      <vt:lpstr>Next Step</vt:lpstr>
      <vt:lpstr>DSP </vt:lpstr>
      <vt:lpstr>Information of MCU and expected performance</vt:lpstr>
      <vt:lpstr>The Outline of Programming</vt:lpstr>
      <vt:lpstr>The time-line of signal processing</vt:lpstr>
      <vt:lpstr>Week One Report</vt:lpstr>
      <vt:lpstr>Problem</vt:lpstr>
      <vt:lpstr>Next Step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21</cp:revision>
  <dcterms:created xsi:type="dcterms:W3CDTF">2017-01-25T23:55:18Z</dcterms:created>
  <dcterms:modified xsi:type="dcterms:W3CDTF">2017-01-27T21:38:59Z</dcterms:modified>
</cp:coreProperties>
</file>