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1" r:id="rId4"/>
    <p:sldId id="290" r:id="rId5"/>
    <p:sldId id="291" r:id="rId6"/>
    <p:sldId id="288" r:id="rId7"/>
    <p:sldId id="289" r:id="rId8"/>
    <p:sldId id="29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ew%20Macintosh%20HD:Users:Alex:Desktop:School/Academic:Classes:EEC%20134:Antenna%20Coupli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Antenna Coupling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2.51GHz</c:v>
                </c:pt>
              </c:strCache>
            </c:strRef>
          </c:tx>
          <c:marker>
            <c:symbol val="none"/>
          </c:marker>
          <c:cat>
            <c:numRef>
              <c:f>Sheet1!$A$3:$A$7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15</c:v>
                </c:pt>
              </c:numCache>
            </c:numRef>
          </c:cat>
          <c:val>
            <c:numRef>
              <c:f>Sheet1!$C$3:$C$7</c:f>
              <c:numCache>
                <c:formatCode>General</c:formatCode>
                <c:ptCount val="5"/>
                <c:pt idx="0">
                  <c:v>-22.4</c:v>
                </c:pt>
                <c:pt idx="1">
                  <c:v>-23</c:v>
                </c:pt>
                <c:pt idx="2">
                  <c:v>-37.9</c:v>
                </c:pt>
                <c:pt idx="3">
                  <c:v>-37.700000000000003</c:v>
                </c:pt>
                <c:pt idx="4">
                  <c:v>-37.1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07A-4018-BD5A-D84146B47392}"/>
            </c:ext>
          </c:extLst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2.08GHz</c:v>
                </c:pt>
              </c:strCache>
            </c:strRef>
          </c:tx>
          <c:marker>
            <c:symbol val="none"/>
          </c:marker>
          <c:cat>
            <c:numRef>
              <c:f>Sheet1!$A$3:$A$7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15</c:v>
                </c:pt>
              </c:numCache>
            </c:numRef>
          </c:cat>
          <c:val>
            <c:numRef>
              <c:f>Sheet1!$B$3:$B$7</c:f>
              <c:numCache>
                <c:formatCode>General</c:formatCode>
                <c:ptCount val="5"/>
                <c:pt idx="0">
                  <c:v>-26.7</c:v>
                </c:pt>
                <c:pt idx="1">
                  <c:v>-29.9</c:v>
                </c:pt>
                <c:pt idx="2">
                  <c:v>-31</c:v>
                </c:pt>
                <c:pt idx="3">
                  <c:v>-35.9</c:v>
                </c:pt>
                <c:pt idx="4">
                  <c:v>-39.700000000000003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07A-4018-BD5A-D84146B473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07664136"/>
        <c:axId val="2107660824"/>
      </c:lineChart>
      <c:catAx>
        <c:axId val="21076641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Distance (Inches)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07660824"/>
        <c:crosses val="autoZero"/>
        <c:auto val="1"/>
        <c:lblAlgn val="ctr"/>
        <c:lblOffset val="100"/>
        <c:noMultiLvlLbl val="0"/>
      </c:catAx>
      <c:valAx>
        <c:axId val="21076608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dB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076641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46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217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80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82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080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068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507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397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3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053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1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3194C-45C4-4A07-9340-D78DAB68063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95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EEC</a:t>
            </a:r>
            <a:r>
              <a:rPr lang="zh-TW" altLang="en-US" dirty="0" smtClean="0"/>
              <a:t> </a:t>
            </a:r>
            <a:r>
              <a:rPr lang="en-US" altLang="zh-TW" dirty="0" smtClean="0"/>
              <a:t>134B</a:t>
            </a:r>
            <a:br>
              <a:rPr lang="en-US" altLang="zh-TW" dirty="0" smtClean="0"/>
            </a:br>
            <a:r>
              <a:rPr lang="en-US" altLang="zh-TW" dirty="0" smtClean="0"/>
              <a:t>2.4 GHz FMCW Radar System</a:t>
            </a:r>
            <a:endParaRPr 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sz="4000" dirty="0">
                <a:latin typeface="Eras Bold ITC" panose="020B0907030504020204" pitchFamily="34" charset="0"/>
              </a:rPr>
              <a:t>TEAM</a:t>
            </a:r>
            <a:r>
              <a:rPr lang="zh-TW" altLang="en-US" sz="4000" dirty="0">
                <a:latin typeface="Eras Bold ITC" panose="020B0907030504020204" pitchFamily="34" charset="0"/>
              </a:rPr>
              <a:t> </a:t>
            </a:r>
            <a:r>
              <a:rPr lang="en-US" altLang="zh-TW" sz="4000" dirty="0">
                <a:latin typeface="Eras Bold ITC" panose="020B0907030504020204" pitchFamily="34" charset="0"/>
              </a:rPr>
              <a:t>ONE</a:t>
            </a:r>
            <a:endParaRPr lang="en-US" sz="4000" dirty="0">
              <a:latin typeface="Eras Bold ITC" panose="020B0907030504020204" pitchFamily="34" charset="0"/>
            </a:endParaRPr>
          </a:p>
          <a:p>
            <a:r>
              <a:rPr lang="en-US" dirty="0" smtClean="0"/>
              <a:t>2017/03/</a:t>
            </a:r>
            <a:r>
              <a:rPr lang="en-US" altLang="zh-TW" dirty="0" smtClean="0"/>
              <a:t>04</a:t>
            </a:r>
            <a:endParaRPr 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04874" y="3602038"/>
            <a:ext cx="561707" cy="56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418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Board</a:t>
            </a:r>
            <a:endParaRPr 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1 </a:t>
            </a:r>
          </a:p>
          <a:p>
            <a:r>
              <a:rPr lang="en-US" dirty="0" smtClean="0"/>
              <a:t>Jo Han Yu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711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RF Board Testing– with RX Signal from </a:t>
            </a:r>
            <a:r>
              <a:rPr lang="en-US" dirty="0" err="1" smtClean="0"/>
              <a:t>Synx</a:t>
            </a:r>
            <a:endParaRPr lang="en-US" dirty="0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784" y="2538951"/>
            <a:ext cx="6185968" cy="2862242"/>
          </a:xfrm>
          <a:prstGeom prst="rect">
            <a:avLst/>
          </a:prstGeom>
        </p:spPr>
      </p:pic>
      <p:pic>
        <p:nvPicPr>
          <p:cNvPr id="23" name="圖片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03"/>
          <a:stretch/>
        </p:blipFill>
        <p:spPr>
          <a:xfrm>
            <a:off x="9277517" y="1740696"/>
            <a:ext cx="2303419" cy="2020297"/>
          </a:xfrm>
          <a:prstGeom prst="rect">
            <a:avLst/>
          </a:prstGeom>
        </p:spPr>
      </p:pic>
      <p:sp>
        <p:nvSpPr>
          <p:cNvPr id="27" name="文字方塊 26"/>
          <p:cNvSpPr txBox="1"/>
          <p:nvPr/>
        </p:nvSpPr>
        <p:spPr>
          <a:xfrm>
            <a:off x="9275340" y="2750844"/>
            <a:ext cx="22431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solidFill>
                  <a:schemeClr val="bg1"/>
                </a:solidFill>
              </a:rPr>
              <a:t>TX</a:t>
            </a:r>
            <a:r>
              <a:rPr lang="zh-TW" altLang="en-US" sz="1400" dirty="0" smtClean="0">
                <a:solidFill>
                  <a:schemeClr val="bg1"/>
                </a:solidFill>
              </a:rPr>
              <a:t> </a:t>
            </a:r>
            <a:r>
              <a:rPr lang="en-US" altLang="zh-TW" sz="1400" dirty="0" smtClean="0">
                <a:solidFill>
                  <a:schemeClr val="bg1"/>
                </a:solidFill>
              </a:rPr>
              <a:t>output at 2423.8 MHz</a:t>
            </a:r>
            <a:endParaRPr lang="en-US" altLang="zh-TW" sz="1400" dirty="0">
              <a:solidFill>
                <a:schemeClr val="bg1"/>
              </a:solidFill>
            </a:endParaRPr>
          </a:p>
          <a:p>
            <a:r>
              <a:rPr lang="en-US" altLang="zh-TW" sz="1400" dirty="0" smtClean="0">
                <a:solidFill>
                  <a:schemeClr val="bg1"/>
                </a:solidFill>
              </a:rPr>
              <a:t>Expected: 14 </a:t>
            </a:r>
            <a:r>
              <a:rPr lang="en-US" altLang="zh-TW" sz="1400" dirty="0" err="1" smtClean="0">
                <a:solidFill>
                  <a:schemeClr val="bg1"/>
                </a:solidFill>
              </a:rPr>
              <a:t>dBm</a:t>
            </a:r>
            <a:endParaRPr lang="en-US" altLang="zh-TW" sz="1400" dirty="0" smtClean="0">
              <a:solidFill>
                <a:schemeClr val="bg1"/>
              </a:solidFill>
            </a:endParaRPr>
          </a:p>
          <a:p>
            <a:r>
              <a:rPr lang="en-US" altLang="zh-TW" sz="1400" dirty="0" smtClean="0">
                <a:solidFill>
                  <a:schemeClr val="bg1"/>
                </a:solidFill>
              </a:rPr>
              <a:t>Measured: </a:t>
            </a:r>
            <a:r>
              <a:rPr lang="en-US" altLang="zh-TW" sz="1400" dirty="0" smtClean="0">
                <a:solidFill>
                  <a:srgbClr val="FF0000"/>
                </a:solidFill>
              </a:rPr>
              <a:t>12.7</a:t>
            </a:r>
            <a:r>
              <a:rPr lang="en-US" altLang="zh-TW" sz="1400" dirty="0" smtClean="0">
                <a:solidFill>
                  <a:schemeClr val="bg1"/>
                </a:solidFill>
              </a:rPr>
              <a:t> </a:t>
            </a:r>
            <a:r>
              <a:rPr lang="en-US" altLang="zh-TW" sz="1400" dirty="0" err="1" smtClean="0">
                <a:solidFill>
                  <a:schemeClr val="bg1"/>
                </a:solidFill>
              </a:rPr>
              <a:t>dBm</a:t>
            </a:r>
            <a:endParaRPr lang="en-US" altLang="zh-TW" sz="1400" dirty="0" smtClean="0">
              <a:solidFill>
                <a:schemeClr val="bg1"/>
              </a:solidFill>
            </a:endParaRPr>
          </a:p>
        </p:txBody>
      </p:sp>
      <p:pic>
        <p:nvPicPr>
          <p:cNvPr id="28" name="圖片 27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63"/>
          <a:stretch/>
        </p:blipFill>
        <p:spPr>
          <a:xfrm>
            <a:off x="962573" y="4225641"/>
            <a:ext cx="2304288" cy="2020824"/>
          </a:xfrm>
          <a:prstGeom prst="rect">
            <a:avLst/>
          </a:prstGeom>
        </p:spPr>
      </p:pic>
      <p:pic>
        <p:nvPicPr>
          <p:cNvPr id="29" name="圖片 28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5340" y="4225641"/>
            <a:ext cx="2304288" cy="2020824"/>
          </a:xfrm>
          <a:prstGeom prst="rect">
            <a:avLst/>
          </a:prstGeom>
        </p:spPr>
      </p:pic>
      <p:sp>
        <p:nvSpPr>
          <p:cNvPr id="30" name="文字方塊 29"/>
          <p:cNvSpPr txBox="1"/>
          <p:nvPr/>
        </p:nvSpPr>
        <p:spPr>
          <a:xfrm>
            <a:off x="9275340" y="5723245"/>
            <a:ext cx="24099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solidFill>
                  <a:schemeClr val="bg1"/>
                </a:solidFill>
              </a:rPr>
              <a:t>R</a:t>
            </a:r>
            <a:r>
              <a:rPr lang="en-US" altLang="zh-TW" sz="1400" dirty="0" smtClean="0">
                <a:solidFill>
                  <a:schemeClr val="bg1"/>
                </a:solidFill>
              </a:rPr>
              <a:t>X</a:t>
            </a:r>
            <a:r>
              <a:rPr lang="zh-TW" altLang="en-US" sz="1400" dirty="0" smtClean="0">
                <a:solidFill>
                  <a:schemeClr val="bg1"/>
                </a:solidFill>
              </a:rPr>
              <a:t> </a:t>
            </a:r>
            <a:r>
              <a:rPr lang="en-US" altLang="zh-TW" sz="1400" dirty="0" smtClean="0">
                <a:solidFill>
                  <a:schemeClr val="bg1"/>
                </a:solidFill>
              </a:rPr>
              <a:t>input power from </a:t>
            </a:r>
            <a:r>
              <a:rPr lang="en-US" altLang="zh-TW" sz="1400" dirty="0" err="1" smtClean="0">
                <a:solidFill>
                  <a:schemeClr val="bg1"/>
                </a:solidFill>
              </a:rPr>
              <a:t>synx</a:t>
            </a:r>
            <a:endParaRPr lang="en-US" altLang="zh-TW" sz="1400" dirty="0">
              <a:solidFill>
                <a:schemeClr val="bg1"/>
              </a:solidFill>
            </a:endParaRPr>
          </a:p>
          <a:p>
            <a:r>
              <a:rPr lang="en-US" altLang="zh-TW" sz="1400" dirty="0" smtClean="0">
                <a:solidFill>
                  <a:schemeClr val="bg1"/>
                </a:solidFill>
              </a:rPr>
              <a:t>2424 MHz with -37.5 </a:t>
            </a:r>
            <a:r>
              <a:rPr lang="en-US" altLang="zh-TW" sz="1400" dirty="0" err="1" smtClean="0">
                <a:solidFill>
                  <a:schemeClr val="bg1"/>
                </a:solidFill>
              </a:rPr>
              <a:t>dBm</a:t>
            </a:r>
            <a:endParaRPr lang="en-US" altLang="zh-TW" sz="1400" dirty="0" smtClean="0">
              <a:solidFill>
                <a:schemeClr val="bg1"/>
              </a:solidFill>
            </a:endParaRPr>
          </a:p>
        </p:txBody>
      </p:sp>
      <p:sp>
        <p:nvSpPr>
          <p:cNvPr id="31" name="文字方塊 30"/>
          <p:cNvSpPr txBox="1"/>
          <p:nvPr/>
        </p:nvSpPr>
        <p:spPr>
          <a:xfrm>
            <a:off x="993133" y="2335348"/>
            <a:ext cx="22431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/>
              <a:t>Modify the Arduino code to generate constant </a:t>
            </a:r>
            <a:r>
              <a:rPr lang="en-US" altLang="zh-TW" sz="1600" b="1" dirty="0" smtClean="0"/>
              <a:t>2.45V</a:t>
            </a:r>
            <a:r>
              <a:rPr lang="en-US" altLang="zh-TW" sz="1600" dirty="0" smtClean="0"/>
              <a:t> voltage</a:t>
            </a:r>
          </a:p>
        </p:txBody>
      </p:sp>
      <p:sp>
        <p:nvSpPr>
          <p:cNvPr id="32" name="文字方塊 31"/>
          <p:cNvSpPr txBox="1"/>
          <p:nvPr/>
        </p:nvSpPr>
        <p:spPr>
          <a:xfrm>
            <a:off x="3327742" y="5723552"/>
            <a:ext cx="4486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/>
              <a:t>Output waveform before filter stage</a:t>
            </a:r>
          </a:p>
          <a:p>
            <a:r>
              <a:rPr lang="en-US" altLang="zh-TW" sz="1600" dirty="0" smtClean="0"/>
              <a:t>344 kHz with 3V amplitude</a:t>
            </a:r>
          </a:p>
          <a:p>
            <a:r>
              <a:rPr lang="en-US" altLang="zh-TW" sz="1600" dirty="0" smtClean="0">
                <a:solidFill>
                  <a:srgbClr val="FF0000"/>
                </a:solidFill>
              </a:rPr>
              <a:t>Successfully</a:t>
            </a:r>
            <a:r>
              <a:rPr lang="zh-TW" altLang="en-US" sz="1600" dirty="0" smtClean="0">
                <a:solidFill>
                  <a:srgbClr val="FF0000"/>
                </a:solidFill>
              </a:rPr>
              <a:t> </a:t>
            </a:r>
            <a:r>
              <a:rPr lang="en-US" altLang="zh-TW" sz="1600" dirty="0" err="1" smtClean="0">
                <a:solidFill>
                  <a:srgbClr val="FF0000"/>
                </a:solidFill>
              </a:rPr>
              <a:t>downcovert</a:t>
            </a:r>
            <a:r>
              <a:rPr lang="zh-TW" altLang="en-US" sz="1600" dirty="0" smtClean="0">
                <a:solidFill>
                  <a:srgbClr val="FF0000"/>
                </a:solidFill>
              </a:rPr>
              <a:t> </a:t>
            </a:r>
            <a:r>
              <a:rPr lang="en-US" altLang="zh-TW" sz="1600" dirty="0" smtClean="0">
                <a:solidFill>
                  <a:srgbClr val="FF0000"/>
                </a:solidFill>
              </a:rPr>
              <a:t>and</a:t>
            </a:r>
            <a:r>
              <a:rPr lang="zh-TW" altLang="en-US" sz="1600" dirty="0" smtClean="0">
                <a:solidFill>
                  <a:srgbClr val="FF0000"/>
                </a:solidFill>
              </a:rPr>
              <a:t> </a:t>
            </a:r>
            <a:r>
              <a:rPr lang="en-US" altLang="zh-TW" sz="1600" dirty="0" smtClean="0">
                <a:solidFill>
                  <a:srgbClr val="FF0000"/>
                </a:solidFill>
              </a:rPr>
              <a:t>amplify the signal</a:t>
            </a:r>
          </a:p>
        </p:txBody>
      </p:sp>
      <p:cxnSp>
        <p:nvCxnSpPr>
          <p:cNvPr id="34" name="直線單箭頭接點 33"/>
          <p:cNvCxnSpPr/>
          <p:nvPr/>
        </p:nvCxnSpPr>
        <p:spPr>
          <a:xfrm>
            <a:off x="4563687" y="4663440"/>
            <a:ext cx="8313" cy="1060112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0837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75583" y="0"/>
            <a:ext cx="11353768" cy="1325563"/>
          </a:xfrm>
        </p:spPr>
        <p:txBody>
          <a:bodyPr/>
          <a:lstStyle/>
          <a:p>
            <a:r>
              <a:rPr lang="en-US" dirty="0" smtClean="0"/>
              <a:t>RF Board Testing– with Two Coffee Can Antennas</a:t>
            </a:r>
            <a:endParaRPr lang="en-US" dirty="0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784" y="2538951"/>
            <a:ext cx="6185968" cy="2862242"/>
          </a:xfrm>
          <a:prstGeom prst="rect">
            <a:avLst/>
          </a:prstGeom>
        </p:spPr>
      </p:pic>
      <p:sp>
        <p:nvSpPr>
          <p:cNvPr id="32" name="文字方塊 31"/>
          <p:cNvSpPr txBox="1"/>
          <p:nvPr/>
        </p:nvSpPr>
        <p:spPr>
          <a:xfrm>
            <a:off x="3247878" y="5906502"/>
            <a:ext cx="4486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/>
              <a:t>Output waveform is 164.55 Hz with 2.313V Vp-p</a:t>
            </a:r>
          </a:p>
        </p:txBody>
      </p:sp>
      <p:cxnSp>
        <p:nvCxnSpPr>
          <p:cNvPr id="34" name="直線單箭頭接點 33"/>
          <p:cNvCxnSpPr/>
          <p:nvPr/>
        </p:nvCxnSpPr>
        <p:spPr>
          <a:xfrm>
            <a:off x="3466407" y="4680066"/>
            <a:ext cx="0" cy="1119469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圖片 4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73"/>
          <a:stretch/>
        </p:blipFill>
        <p:spPr>
          <a:xfrm>
            <a:off x="468102" y="1652030"/>
            <a:ext cx="2779776" cy="2103120"/>
          </a:xfrm>
          <a:prstGeom prst="rect">
            <a:avLst/>
          </a:prstGeom>
        </p:spPr>
      </p:pic>
      <p:pic>
        <p:nvPicPr>
          <p:cNvPr id="6" name="圖片 5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96"/>
          <a:stretch/>
        </p:blipFill>
        <p:spPr>
          <a:xfrm>
            <a:off x="8503420" y="1652030"/>
            <a:ext cx="2779776" cy="2103120"/>
          </a:xfrm>
          <a:prstGeom prst="rect">
            <a:avLst/>
          </a:prstGeom>
        </p:spPr>
      </p:pic>
      <p:sp>
        <p:nvSpPr>
          <p:cNvPr id="31" name="文字方塊 30"/>
          <p:cNvSpPr txBox="1"/>
          <p:nvPr/>
        </p:nvSpPr>
        <p:spPr>
          <a:xfrm>
            <a:off x="468102" y="3117775"/>
            <a:ext cx="2526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>
                <a:solidFill>
                  <a:schemeClr val="bg1"/>
                </a:solidFill>
              </a:rPr>
              <a:t>Voltage from 0.5V to 3.5V</a:t>
            </a:r>
          </a:p>
        </p:txBody>
      </p:sp>
      <p:sp>
        <p:nvSpPr>
          <p:cNvPr id="15" name="文字方塊 14"/>
          <p:cNvSpPr txBox="1"/>
          <p:nvPr/>
        </p:nvSpPr>
        <p:spPr>
          <a:xfrm>
            <a:off x="8566785" y="3055199"/>
            <a:ext cx="2653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>
                <a:solidFill>
                  <a:schemeClr val="bg1"/>
                </a:solidFill>
              </a:rPr>
              <a:t>Freq. from 2300 to 2500 MHz</a:t>
            </a: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8229" y="1325563"/>
            <a:ext cx="2355490" cy="1458884"/>
          </a:xfrm>
          <a:prstGeom prst="rect">
            <a:avLst/>
          </a:prstGeom>
        </p:spPr>
      </p:pic>
      <p:sp>
        <p:nvSpPr>
          <p:cNvPr id="18" name="文字方塊 17"/>
          <p:cNvSpPr txBox="1"/>
          <p:nvPr/>
        </p:nvSpPr>
        <p:spPr>
          <a:xfrm>
            <a:off x="8720684" y="4968538"/>
            <a:ext cx="2701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/>
              <a:t>Use coffee can antennas transmit to a metal cabinet and receive the signal</a:t>
            </a:r>
          </a:p>
        </p:txBody>
      </p:sp>
      <p:pic>
        <p:nvPicPr>
          <p:cNvPr id="9" name="圖片 8"/>
          <p:cNvPicPr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52"/>
          <a:stretch/>
        </p:blipFill>
        <p:spPr>
          <a:xfrm>
            <a:off x="468102" y="4141936"/>
            <a:ext cx="2779776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526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7913" y="0"/>
            <a:ext cx="10256395" cy="1325563"/>
          </a:xfrm>
        </p:spPr>
        <p:txBody>
          <a:bodyPr/>
          <a:lstStyle/>
          <a:p>
            <a:r>
              <a:rPr lang="en-US" dirty="0" smtClean="0"/>
              <a:t>RF Board Testing– with Various Antennas</a:t>
            </a:r>
            <a:endParaRPr lang="en-US" dirty="0"/>
          </a:p>
        </p:txBody>
      </p:sp>
      <p:sp>
        <p:nvSpPr>
          <p:cNvPr id="31" name="文字方塊 30"/>
          <p:cNvSpPr txBox="1"/>
          <p:nvPr/>
        </p:nvSpPr>
        <p:spPr>
          <a:xfrm>
            <a:off x="468102" y="3117775"/>
            <a:ext cx="2526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>
                <a:solidFill>
                  <a:schemeClr val="bg1"/>
                </a:solidFill>
              </a:rPr>
              <a:t>Voltage from 0.5V to 3.5V</a:t>
            </a:r>
          </a:p>
        </p:txBody>
      </p:sp>
      <p:sp>
        <p:nvSpPr>
          <p:cNvPr id="15" name="文字方塊 14"/>
          <p:cNvSpPr txBox="1"/>
          <p:nvPr/>
        </p:nvSpPr>
        <p:spPr>
          <a:xfrm>
            <a:off x="8566785" y="3055199"/>
            <a:ext cx="2653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>
                <a:solidFill>
                  <a:schemeClr val="bg1"/>
                </a:solidFill>
              </a:rPr>
              <a:t>Freq. from 2300 to 2500 MHz</a:t>
            </a:r>
          </a:p>
        </p:txBody>
      </p:sp>
      <p:pic>
        <p:nvPicPr>
          <p:cNvPr id="9" name="圖片 8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52"/>
          <a:stretch/>
        </p:blipFill>
        <p:spPr>
          <a:xfrm>
            <a:off x="6052467" y="1558727"/>
            <a:ext cx="2752344" cy="2377440"/>
          </a:xfrm>
          <a:prstGeom prst="rect">
            <a:avLst/>
          </a:prstGeom>
        </p:spPr>
      </p:pic>
      <p:pic>
        <p:nvPicPr>
          <p:cNvPr id="12" name="圖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143" y="4169331"/>
            <a:ext cx="2752377" cy="2377440"/>
          </a:xfrm>
          <a:prstGeom prst="rect">
            <a:avLst/>
          </a:prstGeom>
        </p:spPr>
      </p:pic>
      <p:sp>
        <p:nvSpPr>
          <p:cNvPr id="24" name="文字方塊 23"/>
          <p:cNvSpPr txBox="1"/>
          <p:nvPr/>
        </p:nvSpPr>
        <p:spPr>
          <a:xfrm>
            <a:off x="8804811" y="3334529"/>
            <a:ext cx="2716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 two coffee can antennas</a:t>
            </a:r>
          </a:p>
          <a:p>
            <a:r>
              <a:rPr lang="en-US" altLang="zh-TW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Vp-p = </a:t>
            </a:r>
            <a:r>
              <a:rPr lang="en-US" altLang="zh-TW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2.313V</a:t>
            </a:r>
            <a:endParaRPr lang="en-US" altLang="zh-TW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文字方塊 24"/>
          <p:cNvSpPr txBox="1"/>
          <p:nvPr/>
        </p:nvSpPr>
        <p:spPr>
          <a:xfrm>
            <a:off x="8804811" y="5715774"/>
            <a:ext cx="2716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 one coffee can antenna and one </a:t>
            </a:r>
          </a:p>
          <a:p>
            <a:r>
              <a:rPr lang="en-US" altLang="zh-TW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Vp-p = </a:t>
            </a:r>
            <a:r>
              <a:rPr lang="en-US" altLang="zh-TW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3.31V</a:t>
            </a:r>
            <a:endParaRPr lang="en-US" altLang="zh-TW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77" y="1967737"/>
            <a:ext cx="5204177" cy="39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969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381250" y="5013332"/>
          <a:ext cx="2476500" cy="1369060"/>
        </p:xfrm>
        <a:graphic>
          <a:graphicData uri="http://schemas.openxmlformats.org/drawingml/2006/table">
            <a:tbl>
              <a:tblPr/>
              <a:tblGrid>
                <a:gridCol w="825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2.08GHz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2.51GHz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Distance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Coupling(dB)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-26.7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-22.4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-29.9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-37.9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-35.9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-37.7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-39.7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-37.1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2381250" y="972162"/>
          <a:ext cx="5638800" cy="3467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30429" y="4644000"/>
            <a:ext cx="43216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Coupling within frequency range was between  -30 to -45 dB after 5 inches.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Times New Roman"/>
                <a:cs typeface="Times New Roman"/>
              </a:rPr>
              <a:t>Is this an issue?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Times New Roman"/>
                <a:cs typeface="Times New Roman"/>
              </a:rPr>
              <a:t>If so solutions?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31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 loss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-10 dB point at 2.07GHz and 2.53GHz </a:t>
            </a:r>
          </a:p>
          <a:p>
            <a:r>
              <a:rPr lang="en-US" dirty="0" smtClean="0"/>
              <a:t>About -21dB at 2.11GHz</a:t>
            </a:r>
          </a:p>
          <a:p>
            <a:r>
              <a:rPr lang="en-US" dirty="0" smtClean="0"/>
              <a:t>About -15dB at 2.2GHz</a:t>
            </a:r>
          </a:p>
          <a:p>
            <a:r>
              <a:rPr lang="en-US" dirty="0" smtClean="0"/>
              <a:t>Gradual decrease to About -20dB at 2.4GHz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343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Issues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Unable to get constant 5V from regulator output for RF board</a:t>
            </a:r>
          </a:p>
          <a:p>
            <a:r>
              <a:rPr lang="en-US" dirty="0" smtClean="0"/>
              <a:t>Output waveform is good but when connected to the laptop the waveform disappear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329" r="34568" b="-329"/>
          <a:stretch/>
        </p:blipFill>
        <p:spPr>
          <a:xfrm rot="5400000">
            <a:off x="6151034" y="2390247"/>
            <a:ext cx="2429933" cy="5143500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8" t="329" r="17901" b="-329"/>
          <a:stretch/>
        </p:blipFill>
        <p:spPr>
          <a:xfrm rot="5400000">
            <a:off x="1401372" y="3442899"/>
            <a:ext cx="2675188" cy="295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406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3610</TotalTime>
  <Words>264</Words>
  <Application>Microsoft Office PowerPoint</Application>
  <PresentationFormat>寬螢幕</PresentationFormat>
  <Paragraphs>62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5" baseType="lpstr">
      <vt:lpstr>新細明體</vt:lpstr>
      <vt:lpstr>Arial</vt:lpstr>
      <vt:lpstr>Calibri</vt:lpstr>
      <vt:lpstr>Calibri Light</vt:lpstr>
      <vt:lpstr>Eras Bold ITC</vt:lpstr>
      <vt:lpstr>Times New Roman</vt:lpstr>
      <vt:lpstr>Office 佈景主題</vt:lpstr>
      <vt:lpstr>EEC 134B 2.4 GHz FMCW Radar System</vt:lpstr>
      <vt:lpstr>RF Board</vt:lpstr>
      <vt:lpstr>RF Board Testing– with RX Signal from Synx</vt:lpstr>
      <vt:lpstr>RF Board Testing– with Two Coffee Can Antennas</vt:lpstr>
      <vt:lpstr>RF Board Testing– with Various Antennas</vt:lpstr>
      <vt:lpstr>PowerPoint 簡報</vt:lpstr>
      <vt:lpstr>Return loss</vt:lpstr>
      <vt:lpstr>Issues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 134B Upadte 2.4 GHz FMCW Radar System</dc:title>
  <dc:creator>JoJo</dc:creator>
  <cp:lastModifiedBy>JoJo</cp:lastModifiedBy>
  <cp:revision>58</cp:revision>
  <cp:lastPrinted>2017-01-30T21:57:17Z</cp:lastPrinted>
  <dcterms:created xsi:type="dcterms:W3CDTF">2017-01-25T23:55:18Z</dcterms:created>
  <dcterms:modified xsi:type="dcterms:W3CDTF">2017-03-03T21:16:26Z</dcterms:modified>
</cp:coreProperties>
</file>