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0" r:id="rId4"/>
    <p:sldId id="263" r:id="rId5"/>
    <p:sldId id="285" r:id="rId6"/>
    <p:sldId id="286" r:id="rId7"/>
    <p:sldId id="270" r:id="rId8"/>
    <p:sldId id="282" r:id="rId9"/>
    <p:sldId id="291" r:id="rId10"/>
    <p:sldId id="284" r:id="rId11"/>
    <p:sldId id="271" r:id="rId12"/>
    <p:sldId id="287" r:id="rId13"/>
    <p:sldId id="272" r:id="rId14"/>
    <p:sldId id="288" r:id="rId15"/>
    <p:sldId id="289" r:id="rId16"/>
    <p:sldId id="29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46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17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80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82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8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068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07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397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3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53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1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3194C-45C4-4A07-9340-D78DAB680631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95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nicircuits.com/pdfs/ADE-R3GLH+.pdf" TargetMode="External"/><Relationship Id="rId2" Type="http://schemas.openxmlformats.org/officeDocument/2006/relationships/hyperlink" Target="https://www.minicircuits.com/pdfs/TAMP-272LN+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inicircuits.com/pdfs/BP2U1+.pdf" TargetMode="External"/><Relationship Id="rId5" Type="http://schemas.openxmlformats.org/officeDocument/2006/relationships/hyperlink" Target="https://www.minicircuits.com/pdfs/ROS-2536C-119+.pdf" TargetMode="External"/><Relationship Id="rId4" Type="http://schemas.openxmlformats.org/officeDocument/2006/relationships/hyperlink" Target="https://www.minicircuits.com/pdfs/BFCN-2435+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gikey.com/scripts/DkSearch/dksus.dll?Detail&amp;itemSeq=218905239&amp;uq=636223238895464246" TargetMode="External"/><Relationship Id="rId2" Type="http://schemas.openxmlformats.org/officeDocument/2006/relationships/hyperlink" Target="http://cds.linear.com/docs/en/datasheet/1962fb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igikey.com/scripts/DkSearch/dksus.dll?Detail&amp;itemSeq=218905235&amp;uq=636223238895464246" TargetMode="External"/><Relationship Id="rId5" Type="http://schemas.openxmlformats.org/officeDocument/2006/relationships/hyperlink" Target="http://www.digikey.com/scripts/DkSearch/dksus.dll?Detail&amp;itemSeq=218905236&amp;uq=636223238895620246" TargetMode="External"/><Relationship Id="rId4" Type="http://schemas.openxmlformats.org/officeDocument/2006/relationships/hyperlink" Target="http://www.digikey.com/scripts/DkSearch/dksus.dll?Detail&amp;itemSeq=218905237&amp;uq=636223238895464246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EEC</a:t>
            </a:r>
            <a:r>
              <a:rPr lang="zh-TW" altLang="en-US" dirty="0" smtClean="0"/>
              <a:t> </a:t>
            </a:r>
            <a:r>
              <a:rPr lang="en-US" altLang="zh-TW" dirty="0" smtClean="0"/>
              <a:t>134B</a:t>
            </a:r>
            <a:br>
              <a:rPr lang="en-US" altLang="zh-TW" dirty="0" smtClean="0"/>
            </a:br>
            <a:r>
              <a:rPr lang="en-US" altLang="zh-TW" dirty="0" smtClean="0"/>
              <a:t>2.4 GHz FMCW Radar System</a:t>
            </a:r>
            <a:endParaRPr 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sz="4000" dirty="0">
                <a:latin typeface="Eras Bold ITC" panose="020B0907030504020204" pitchFamily="34" charset="0"/>
              </a:rPr>
              <a:t>TEAM</a:t>
            </a:r>
            <a:r>
              <a:rPr lang="zh-TW" altLang="en-US" sz="4000" dirty="0">
                <a:latin typeface="Eras Bold ITC" panose="020B0907030504020204" pitchFamily="34" charset="0"/>
              </a:rPr>
              <a:t> </a:t>
            </a:r>
            <a:r>
              <a:rPr lang="en-US" altLang="zh-TW" sz="4000" dirty="0">
                <a:latin typeface="Eras Bold ITC" panose="020B0907030504020204" pitchFamily="34" charset="0"/>
              </a:rPr>
              <a:t>ONE</a:t>
            </a:r>
            <a:endParaRPr lang="en-US" sz="4000" dirty="0">
              <a:latin typeface="Eras Bold ITC" panose="020B0907030504020204" pitchFamily="34" charset="0"/>
            </a:endParaRPr>
          </a:p>
          <a:p>
            <a:r>
              <a:rPr lang="en-US" dirty="0" smtClean="0"/>
              <a:t>2017/0</a:t>
            </a:r>
            <a:r>
              <a:rPr lang="en-US" altLang="zh-TW" dirty="0" smtClean="0"/>
              <a:t>2</a:t>
            </a:r>
            <a:r>
              <a:rPr lang="en-US" dirty="0" smtClean="0"/>
              <a:t>/</a:t>
            </a:r>
            <a:r>
              <a:rPr lang="en-US" altLang="zh-TW" dirty="0" smtClean="0"/>
              <a:t>03</a:t>
            </a:r>
            <a:endParaRPr 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04874" y="3602038"/>
            <a:ext cx="561707" cy="56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418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893" y="0"/>
            <a:ext cx="10515600" cy="1325563"/>
          </a:xfrm>
        </p:spPr>
        <p:txBody>
          <a:bodyPr/>
          <a:lstStyle/>
          <a:p>
            <a:r>
              <a:rPr lang="en-US" dirty="0" smtClean="0"/>
              <a:t>Backup 2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2693" y="1600201"/>
            <a:ext cx="4118107" cy="4525963"/>
          </a:xfrm>
        </p:spPr>
        <p:txBody>
          <a:bodyPr/>
          <a:lstStyle/>
          <a:p>
            <a:r>
              <a:rPr lang="en-US" dirty="0" smtClean="0"/>
              <a:t>Gain: 8dBi</a:t>
            </a:r>
          </a:p>
          <a:p>
            <a:r>
              <a:rPr lang="en-US" dirty="0" smtClean="0"/>
              <a:t>Connector: RP-SMA Plug (Male)</a:t>
            </a:r>
          </a:p>
          <a:p>
            <a:r>
              <a:rPr lang="en-US" dirty="0" smtClean="0"/>
              <a:t>Dimension: 167.3 x 66 x 18mm</a:t>
            </a:r>
          </a:p>
          <a:p>
            <a:r>
              <a:rPr lang="en-US" dirty="0" smtClean="0"/>
              <a:t>Price: $19.99 each</a:t>
            </a:r>
          </a:p>
          <a:p>
            <a:r>
              <a:rPr lang="en-US" dirty="0" smtClean="0"/>
              <a:t>Thanks to team </a:t>
            </a:r>
            <a:r>
              <a:rPr lang="en-US" dirty="0" err="1" smtClean="0"/>
              <a:t>Radionaughts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0200"/>
            <a:ext cx="2971800" cy="433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269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Baseband Board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3</a:t>
            </a:r>
          </a:p>
          <a:p>
            <a:r>
              <a:rPr lang="en-US" dirty="0" smtClean="0"/>
              <a:t>Jin</a:t>
            </a:r>
            <a:r>
              <a:rPr lang="en-US" dirty="0"/>
              <a:t>h</a:t>
            </a:r>
            <a:r>
              <a:rPr lang="en-US" dirty="0" smtClean="0"/>
              <a:t>ua Chao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75606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Wait for PCB coming back and then start assembling</a:t>
            </a:r>
          </a:p>
          <a:p>
            <a:r>
              <a:rPr lang="en-US" dirty="0" smtClean="0"/>
              <a:t>All components are ready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741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DSP 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4</a:t>
            </a:r>
          </a:p>
          <a:p>
            <a:r>
              <a:rPr lang="en-US" dirty="0" smtClean="0"/>
              <a:t>Haolin Yang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0521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Week four Report</a:t>
            </a:r>
          </a:p>
        </p:txBody>
      </p:sp>
      <p:sp>
        <p:nvSpPr>
          <p:cNvPr id="2050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realize the final DSP on </a:t>
            </a:r>
            <a:r>
              <a:rPr lang="en-US" altLang="en-US" dirty="0" err="1" smtClean="0"/>
              <a:t>matlab</a:t>
            </a:r>
            <a:endParaRPr lang="en-US" altLang="en-US" dirty="0" smtClean="0"/>
          </a:p>
          <a:p>
            <a:r>
              <a:rPr lang="en-US" altLang="en-US" dirty="0" smtClean="0"/>
              <a:t>realize the basic real time signal analysis by using </a:t>
            </a:r>
            <a:r>
              <a:rPr lang="en-US" altLang="en-US" dirty="0" err="1" smtClean="0"/>
              <a:t>simulink</a:t>
            </a:r>
            <a:endParaRPr lang="en-US" altLang="en-US" dirty="0" smtClean="0"/>
          </a:p>
          <a:p>
            <a:pPr marL="0" indent="0"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30662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Problem </a:t>
            </a:r>
          </a:p>
        </p:txBody>
      </p:sp>
      <p:sp>
        <p:nvSpPr>
          <p:cNvPr id="3074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W</a:t>
            </a:r>
            <a:r>
              <a:rPr lang="en-US" altLang="en-US" dirty="0" smtClean="0"/>
              <a:t>ith </a:t>
            </a:r>
            <a:r>
              <a:rPr lang="en-US" altLang="en-US" dirty="0" err="1" smtClean="0"/>
              <a:t>simulink</a:t>
            </a:r>
            <a:r>
              <a:rPr lang="en-US" altLang="en-US" dirty="0" smtClean="0"/>
              <a:t>, I can only draw the plot which show the </a:t>
            </a:r>
            <a:r>
              <a:rPr lang="en-US" altLang="en-US" dirty="0" smtClean="0"/>
              <a:t>relationship </a:t>
            </a:r>
            <a:r>
              <a:rPr lang="en-US" altLang="en-US" dirty="0" smtClean="0"/>
              <a:t>of two </a:t>
            </a:r>
            <a:r>
              <a:rPr lang="en-US" altLang="en-US" dirty="0" smtClean="0"/>
              <a:t>channels. </a:t>
            </a:r>
            <a:endParaRPr lang="en-US" altLang="en-US" dirty="0" smtClean="0"/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63566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Plan for next week</a:t>
            </a:r>
          </a:p>
        </p:txBody>
      </p:sp>
      <p:sp>
        <p:nvSpPr>
          <p:cNvPr id="4098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Start to </a:t>
            </a:r>
            <a:r>
              <a:rPr lang="en-US" altLang="en-US" dirty="0" smtClean="0"/>
              <a:t>use teensy to do the analysis of digital signal</a:t>
            </a:r>
          </a:p>
        </p:txBody>
      </p:sp>
    </p:spTree>
    <p:extLst>
      <p:ext uri="{BB962C8B-B14F-4D97-AF65-F5344CB8AC3E}">
        <p14:creationId xmlns:p14="http://schemas.microsoft.com/office/powerpoint/2010/main" val="2092230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Board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1 </a:t>
            </a:r>
          </a:p>
          <a:p>
            <a:r>
              <a:rPr lang="en-US" dirty="0" smtClean="0"/>
              <a:t>Jo Han Yu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711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Components List</a:t>
            </a:r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881563"/>
              </p:ext>
            </p:extLst>
          </p:nvPr>
        </p:nvGraphicFramePr>
        <p:xfrm>
          <a:off x="620638" y="1325563"/>
          <a:ext cx="10950723" cy="5247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2711">
                  <a:extLst>
                    <a:ext uri="{9D8B030D-6E8A-4147-A177-3AD203B41FA5}">
                      <a16:colId xmlns:a16="http://schemas.microsoft.com/office/drawing/2014/main" val="4291468097"/>
                    </a:ext>
                  </a:extLst>
                </a:gridCol>
                <a:gridCol w="1268052">
                  <a:extLst>
                    <a:ext uri="{9D8B030D-6E8A-4147-A177-3AD203B41FA5}">
                      <a16:colId xmlns:a16="http://schemas.microsoft.com/office/drawing/2014/main" val="4012968147"/>
                    </a:ext>
                  </a:extLst>
                </a:gridCol>
                <a:gridCol w="1620240">
                  <a:extLst>
                    <a:ext uri="{9D8B030D-6E8A-4147-A177-3AD203B41FA5}">
                      <a16:colId xmlns:a16="http://schemas.microsoft.com/office/drawing/2014/main" val="1854219490"/>
                    </a:ext>
                  </a:extLst>
                </a:gridCol>
                <a:gridCol w="2238633">
                  <a:extLst>
                    <a:ext uri="{9D8B030D-6E8A-4147-A177-3AD203B41FA5}">
                      <a16:colId xmlns:a16="http://schemas.microsoft.com/office/drawing/2014/main" val="2191399991"/>
                    </a:ext>
                  </a:extLst>
                </a:gridCol>
                <a:gridCol w="2577463">
                  <a:extLst>
                    <a:ext uri="{9D8B030D-6E8A-4147-A177-3AD203B41FA5}">
                      <a16:colId xmlns:a16="http://schemas.microsoft.com/office/drawing/2014/main" val="731072363"/>
                    </a:ext>
                  </a:extLst>
                </a:gridCol>
                <a:gridCol w="1161812">
                  <a:extLst>
                    <a:ext uri="{9D8B030D-6E8A-4147-A177-3AD203B41FA5}">
                      <a16:colId xmlns:a16="http://schemas.microsoft.com/office/drawing/2014/main" val="4039361626"/>
                    </a:ext>
                  </a:extLst>
                </a:gridCol>
                <a:gridCol w="1161812">
                  <a:extLst>
                    <a:ext uri="{9D8B030D-6E8A-4147-A177-3AD203B41FA5}">
                      <a16:colId xmlns:a16="http://schemas.microsoft.com/office/drawing/2014/main" val="1409175026"/>
                    </a:ext>
                  </a:extLst>
                </a:gridCol>
              </a:tblGrid>
              <a:tr h="61936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Components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Part</a:t>
                      </a:r>
                      <a:r>
                        <a:rPr lang="en-US" sz="1600" baseline="0" dirty="0" smtClean="0"/>
                        <a:t> Number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Crucial Specification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Power Consumption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Cost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Number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1664537"/>
                  </a:ext>
                </a:extLst>
              </a:tr>
              <a:tr h="682875">
                <a:tc rowSpan="3">
                  <a:txBody>
                    <a:bodyPr/>
                    <a:lstStyle/>
                    <a:p>
                      <a:pPr lvl="0" algn="ctr"/>
                      <a:r>
                        <a:rPr lang="en-US" sz="1600" dirty="0" smtClean="0"/>
                        <a:t>RX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LNA</a:t>
                      </a:r>
                    </a:p>
                    <a:p>
                      <a:pPr algn="ctr"/>
                      <a:r>
                        <a:rPr lang="en-US" sz="1600" dirty="0" smtClean="0"/>
                        <a:t>2.3-2.7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hlinkClick r:id="rId2"/>
                        </a:rPr>
                        <a:t>TAMP-272LN+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Gain:14.5 dB</a:t>
                      </a:r>
                      <a:endParaRPr lang="en-US" sz="1600" baseline="0" dirty="0" smtClean="0"/>
                    </a:p>
                    <a:p>
                      <a:pPr algn="ctr"/>
                      <a:r>
                        <a:rPr lang="en-US" sz="1600" baseline="0" dirty="0" smtClean="0"/>
                        <a:t>NF: 0.85 dB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Voltage= 5 V</a:t>
                      </a:r>
                    </a:p>
                    <a:p>
                      <a:pPr algn="ctr"/>
                      <a:r>
                        <a:rPr lang="en-US" sz="1600" dirty="0" smtClean="0"/>
                        <a:t>Current=</a:t>
                      </a:r>
                      <a:r>
                        <a:rPr lang="en-US" sz="1600" baseline="0" dirty="0" smtClean="0"/>
                        <a:t> 55 mA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</a:t>
                      </a:r>
                      <a:r>
                        <a:rPr lang="en-US" sz="1600" baseline="0" dirty="0" smtClean="0"/>
                        <a:t> 9.95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1328784"/>
                  </a:ext>
                </a:extLst>
              </a:tr>
              <a:tr h="975536">
                <a:tc vMerge="1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Mixer</a:t>
                      </a:r>
                    </a:p>
                    <a:p>
                      <a:pPr algn="ctr"/>
                      <a:r>
                        <a:rPr lang="en-US" sz="1600" dirty="0" smtClean="0"/>
                        <a:t>2.0-2.7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hlinkClick r:id="rId3"/>
                        </a:rPr>
                        <a:t>ADE-R3GLH+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 Power:</a:t>
                      </a:r>
                      <a:r>
                        <a:rPr lang="en-US" sz="1600" baseline="0" dirty="0" smtClean="0"/>
                        <a:t> +10 dBm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Conversion Loss: 5.2 dB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LO-RF Isolation: 35 dB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passive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$ 3.85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323204"/>
                  </a:ext>
                </a:extLst>
              </a:tr>
              <a:tr h="682875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 smtClean="0"/>
                        <a:t>BPF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600" kern="1200" dirty="0" smtClean="0"/>
                        <a:t>2.3-3.1 GHz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 smtClean="0">
                          <a:hlinkClick r:id="rId4"/>
                        </a:rPr>
                        <a:t>BFCN-2435+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 smtClean="0"/>
                        <a:t>Insertion Loss: </a:t>
                      </a:r>
                      <a:r>
                        <a:rPr lang="en-US" altLang="zh-TW" sz="1600" kern="1200" dirty="0" smtClean="0"/>
                        <a:t>1.5</a:t>
                      </a:r>
                      <a:r>
                        <a:rPr lang="en-US" sz="1600" kern="1200" dirty="0" smtClean="0"/>
                        <a:t> dB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600" kern="1200" dirty="0" smtClean="0"/>
                        <a:t>Return Loss: 20 dB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passive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 smtClean="0"/>
                        <a:t>$ </a:t>
                      </a:r>
                      <a:r>
                        <a:rPr lang="en-US" altLang="zh-TW" sz="1600" kern="1200" dirty="0" smtClean="0"/>
                        <a:t>3.95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 smtClean="0"/>
                        <a:t>1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1557049"/>
                  </a:ext>
                </a:extLst>
              </a:tr>
              <a:tr h="884806"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TX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VCO</a:t>
                      </a:r>
                    </a:p>
                    <a:p>
                      <a:pPr algn="ctr"/>
                      <a:r>
                        <a:rPr lang="en-US" sz="1600" dirty="0" smtClean="0"/>
                        <a:t>2.3-2.5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hlinkClick r:id="rId5"/>
                        </a:rPr>
                        <a:t>ROS-2536C-119+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Power</a:t>
                      </a:r>
                      <a:r>
                        <a:rPr lang="en-US" sz="1600" baseline="0" dirty="0" smtClean="0"/>
                        <a:t> Output: +6 dBm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Voltage= 5</a:t>
                      </a:r>
                      <a:r>
                        <a:rPr lang="zh-TW" altLang="en-US" sz="1600" dirty="0" smtClean="0"/>
                        <a:t> </a:t>
                      </a:r>
                      <a:r>
                        <a:rPr lang="en-US" altLang="zh-TW" sz="1600" dirty="0" smtClean="0"/>
                        <a:t>V</a:t>
                      </a:r>
                    </a:p>
                    <a:p>
                      <a:pPr algn="ctr"/>
                      <a:r>
                        <a:rPr lang="en-US" altLang="zh-TW" sz="1600" dirty="0" smtClean="0"/>
                        <a:t>Current= 45 mA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$ 18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066215"/>
                  </a:ext>
                </a:extLst>
              </a:tr>
              <a:tr h="476573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Splitter</a:t>
                      </a:r>
                    </a:p>
                    <a:p>
                      <a:pPr algn="ctr"/>
                      <a:r>
                        <a:rPr lang="en-US" sz="1600" dirty="0" smtClean="0"/>
                        <a:t>1.7-3 GHz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hlinkClick r:id="rId6"/>
                        </a:rPr>
                        <a:t>BP2U1+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Insertion</a:t>
                      </a:r>
                      <a:r>
                        <a:rPr lang="en-US" sz="1600" baseline="0" dirty="0" smtClean="0"/>
                        <a:t> Loss: 3.5 dB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passive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$ 0.96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8423997"/>
                  </a:ext>
                </a:extLst>
              </a:tr>
              <a:tr h="761838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</a:t>
                      </a:r>
                    </a:p>
                    <a:p>
                      <a:pPr algn="ctr"/>
                      <a:r>
                        <a:rPr lang="en-US" sz="1600" dirty="0" smtClean="0"/>
                        <a:t>2.3-2.7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hlinkClick r:id="rId2"/>
                        </a:rPr>
                        <a:t>TAMP-272LN+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Gain:14.5 dB</a:t>
                      </a:r>
                      <a:endParaRPr lang="en-US" sz="1600" baseline="0" dirty="0" smtClean="0"/>
                    </a:p>
                    <a:p>
                      <a:pPr algn="ctr"/>
                      <a:r>
                        <a:rPr lang="en-US" sz="1600" baseline="0" dirty="0" smtClean="0"/>
                        <a:t>NF: 0.85 dB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P1dB: 19.5 dBm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Voltage= 5 V</a:t>
                      </a:r>
                    </a:p>
                    <a:p>
                      <a:pPr algn="ctr"/>
                      <a:r>
                        <a:rPr lang="en-US" sz="1600" dirty="0" smtClean="0"/>
                        <a:t>Current=</a:t>
                      </a:r>
                      <a:r>
                        <a:rPr lang="en-US" sz="1600" baseline="0" dirty="0" smtClean="0"/>
                        <a:t> 55 mA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$</a:t>
                      </a:r>
                      <a:r>
                        <a:rPr lang="en-US" sz="1600" baseline="0" dirty="0" smtClean="0"/>
                        <a:t> 9.95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4373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3308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Components </a:t>
            </a:r>
            <a:r>
              <a:rPr lang="en-US" dirty="0" smtClean="0"/>
              <a:t>List (Already Placed the Order)</a:t>
            </a:r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558540"/>
              </p:ext>
            </p:extLst>
          </p:nvPr>
        </p:nvGraphicFramePr>
        <p:xfrm>
          <a:off x="620638" y="1325563"/>
          <a:ext cx="10950723" cy="3131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8038">
                  <a:extLst>
                    <a:ext uri="{9D8B030D-6E8A-4147-A177-3AD203B41FA5}">
                      <a16:colId xmlns:a16="http://schemas.microsoft.com/office/drawing/2014/main" val="4291468097"/>
                    </a:ext>
                  </a:extLst>
                </a:gridCol>
                <a:gridCol w="1288473">
                  <a:extLst>
                    <a:ext uri="{9D8B030D-6E8A-4147-A177-3AD203B41FA5}">
                      <a16:colId xmlns:a16="http://schemas.microsoft.com/office/drawing/2014/main" val="4012968147"/>
                    </a:ext>
                  </a:extLst>
                </a:gridCol>
                <a:gridCol w="1429789">
                  <a:extLst>
                    <a:ext uri="{9D8B030D-6E8A-4147-A177-3AD203B41FA5}">
                      <a16:colId xmlns:a16="http://schemas.microsoft.com/office/drawing/2014/main" val="1854219490"/>
                    </a:ext>
                  </a:extLst>
                </a:gridCol>
                <a:gridCol w="2635135">
                  <a:extLst>
                    <a:ext uri="{9D8B030D-6E8A-4147-A177-3AD203B41FA5}">
                      <a16:colId xmlns:a16="http://schemas.microsoft.com/office/drawing/2014/main" val="2191399991"/>
                    </a:ext>
                  </a:extLst>
                </a:gridCol>
                <a:gridCol w="2344189">
                  <a:extLst>
                    <a:ext uri="{9D8B030D-6E8A-4147-A177-3AD203B41FA5}">
                      <a16:colId xmlns:a16="http://schemas.microsoft.com/office/drawing/2014/main" val="731072363"/>
                    </a:ext>
                  </a:extLst>
                </a:gridCol>
                <a:gridCol w="1022465">
                  <a:extLst>
                    <a:ext uri="{9D8B030D-6E8A-4147-A177-3AD203B41FA5}">
                      <a16:colId xmlns:a16="http://schemas.microsoft.com/office/drawing/2014/main" val="4039361626"/>
                    </a:ext>
                  </a:extLst>
                </a:gridCol>
                <a:gridCol w="972634">
                  <a:extLst>
                    <a:ext uri="{9D8B030D-6E8A-4147-A177-3AD203B41FA5}">
                      <a16:colId xmlns:a16="http://schemas.microsoft.com/office/drawing/2014/main" val="1409175026"/>
                    </a:ext>
                  </a:extLst>
                </a:gridCol>
              </a:tblGrid>
              <a:tr h="61936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Components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Part</a:t>
                      </a:r>
                      <a:r>
                        <a:rPr lang="en-US" sz="1600" baseline="0" dirty="0" smtClean="0"/>
                        <a:t> Number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Crucial Specification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Power Consumption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Cost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Number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1664537"/>
                  </a:ext>
                </a:extLst>
              </a:tr>
              <a:tr h="682875"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 smtClean="0"/>
                        <a:t>Power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Regulator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LT1962EMS8-5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Output Current= 300 mA</a:t>
                      </a:r>
                    </a:p>
                    <a:p>
                      <a:pPr algn="ctr"/>
                      <a:r>
                        <a:rPr lang="en-US" sz="1600" dirty="0" smtClean="0"/>
                        <a:t>Drop</a:t>
                      </a:r>
                      <a:r>
                        <a:rPr lang="en-US" sz="1600" baseline="0" dirty="0" smtClean="0"/>
                        <a:t>out Voltage= 270mV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Voltage= 6 V</a:t>
                      </a:r>
                    </a:p>
                    <a:p>
                      <a:pPr algn="ctr"/>
                      <a:r>
                        <a:rPr lang="en-US" sz="1600" dirty="0" smtClean="0"/>
                        <a:t>Current=</a:t>
                      </a:r>
                      <a:r>
                        <a:rPr lang="en-US" sz="1600" baseline="0" dirty="0" smtClean="0"/>
                        <a:t> 30 uA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</a:t>
                      </a:r>
                      <a:r>
                        <a:rPr lang="en-US" sz="1600" baseline="0" dirty="0" smtClean="0"/>
                        <a:t> 3.52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1328784"/>
                  </a:ext>
                </a:extLst>
              </a:tr>
              <a:tr h="457200">
                <a:tc rowSpan="2">
                  <a:txBody>
                    <a:bodyPr/>
                    <a:lstStyle/>
                    <a:p>
                      <a:pPr lvl="0" algn="ctr"/>
                      <a:r>
                        <a:rPr lang="en-US" sz="1600" dirty="0" smtClean="0"/>
                        <a:t>Header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Male pins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S1012E-04-ND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 PINS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N/A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$ 0.463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9436522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pPr lvl="0"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Female</a:t>
                      </a:r>
                      <a:r>
                        <a:rPr lang="en-US" sz="1600" baseline="0" dirty="0" smtClean="0"/>
                        <a:t> pins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S7002-ND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 PINS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$ 0.388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62309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 smtClean="0"/>
                        <a:t>Connector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SMA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931-1175-ND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Edge mount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$ 3.16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96489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 smtClean="0"/>
                        <a:t>Jumper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Male-Female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1471-1231-ND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Male</a:t>
                      </a:r>
                      <a:r>
                        <a:rPr lang="en-US" sz="1600" baseline="0" dirty="0" smtClean="0"/>
                        <a:t> to female jumper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$ 3.06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82715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0888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Original RF Board</a:t>
            </a:r>
            <a:endParaRPr lang="en-US" dirty="0"/>
          </a:p>
        </p:txBody>
      </p:sp>
      <p:grpSp>
        <p:nvGrpSpPr>
          <p:cNvPr id="4" name="群組 3"/>
          <p:cNvGrpSpPr/>
          <p:nvPr/>
        </p:nvGrpSpPr>
        <p:grpSpPr>
          <a:xfrm>
            <a:off x="1738751" y="1714500"/>
            <a:ext cx="8386324" cy="4495800"/>
            <a:chOff x="4710551" y="0"/>
            <a:chExt cx="7135606" cy="3727821"/>
          </a:xfrm>
        </p:grpSpPr>
        <p:pic>
          <p:nvPicPr>
            <p:cNvPr id="5" name="內容版面配置區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10551" y="0"/>
              <a:ext cx="7135606" cy="3727821"/>
            </a:xfrm>
            <a:prstGeom prst="rect">
              <a:avLst/>
            </a:prstGeom>
          </p:spPr>
        </p:pic>
        <p:sp>
          <p:nvSpPr>
            <p:cNvPr id="6" name="橢圓 5"/>
            <p:cNvSpPr/>
            <p:nvPr/>
          </p:nvSpPr>
          <p:spPr>
            <a:xfrm>
              <a:off x="10125075" y="1143000"/>
              <a:ext cx="533400" cy="4953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橢圓 6"/>
            <p:cNvSpPr/>
            <p:nvPr/>
          </p:nvSpPr>
          <p:spPr>
            <a:xfrm>
              <a:off x="9420225" y="2257425"/>
              <a:ext cx="533400" cy="4953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橢圓 7"/>
            <p:cNvSpPr/>
            <p:nvPr/>
          </p:nvSpPr>
          <p:spPr>
            <a:xfrm>
              <a:off x="9296400" y="647700"/>
              <a:ext cx="533400" cy="4953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文字方塊 8"/>
            <p:cNvSpPr txBox="1"/>
            <p:nvPr/>
          </p:nvSpPr>
          <p:spPr>
            <a:xfrm>
              <a:off x="8877584" y="1559867"/>
              <a:ext cx="19044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Cross RF path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2551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Revised RF Board</a:t>
            </a:r>
            <a:endParaRPr lang="en-US" dirty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571" y="1714500"/>
            <a:ext cx="8234224" cy="4495800"/>
          </a:xfrm>
          <a:prstGeom prst="rect">
            <a:avLst/>
          </a:prstGeom>
        </p:spPr>
      </p:pic>
      <p:sp>
        <p:nvSpPr>
          <p:cNvPr id="16" name="橢圓 15"/>
          <p:cNvSpPr/>
          <p:nvPr/>
        </p:nvSpPr>
        <p:spPr>
          <a:xfrm>
            <a:off x="7883529" y="4217909"/>
            <a:ext cx="626894" cy="59733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橢圓 16"/>
          <p:cNvSpPr/>
          <p:nvPr/>
        </p:nvSpPr>
        <p:spPr>
          <a:xfrm>
            <a:off x="3692529" y="3962400"/>
            <a:ext cx="626894" cy="16528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文字方塊 17"/>
          <p:cNvSpPr txBox="1"/>
          <p:nvPr/>
        </p:nvSpPr>
        <p:spPr>
          <a:xfrm>
            <a:off x="2083225" y="5542557"/>
            <a:ext cx="3012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Route below GND pad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055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2</a:t>
            </a:r>
          </a:p>
          <a:p>
            <a:r>
              <a:rPr lang="en-US" dirty="0" smtClean="0"/>
              <a:t>Alexander </a:t>
            </a:r>
            <a:r>
              <a:rPr lang="en-US" dirty="0"/>
              <a:t>Coffman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5032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746" y="0"/>
            <a:ext cx="10515600" cy="1325563"/>
          </a:xfrm>
        </p:spPr>
        <p:txBody>
          <a:bodyPr/>
          <a:lstStyle/>
          <a:p>
            <a:r>
              <a:rPr lang="en-US" dirty="0" smtClean="0"/>
              <a:t>Yagi Antenna from TI</a:t>
            </a:r>
            <a:endParaRPr lang="en-US" dirty="0"/>
          </a:p>
        </p:txBody>
      </p:sp>
      <p:pic>
        <p:nvPicPr>
          <p:cNvPr id="4" name="Content Placeholder 3" descr="Screen Shot 2017-02-02 at 9.15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80" r="-7780"/>
          <a:stretch>
            <a:fillRect/>
          </a:stretch>
        </p:blipFill>
        <p:spPr>
          <a:xfrm>
            <a:off x="559724" y="2144684"/>
            <a:ext cx="4552603" cy="3275214"/>
          </a:xfrm>
        </p:spPr>
      </p:pic>
      <p:sp>
        <p:nvSpPr>
          <p:cNvPr id="5" name="Content Placeholder 4"/>
          <p:cNvSpPr txBox="1">
            <a:spLocks/>
          </p:cNvSpPr>
          <p:nvPr/>
        </p:nvSpPr>
        <p:spPr>
          <a:xfrm>
            <a:off x="5112327" y="2879398"/>
            <a:ext cx="6866313" cy="1805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The Gerber file provided from TI is a 4 layers design. </a:t>
            </a:r>
          </a:p>
          <a:p>
            <a:r>
              <a:rPr lang="en-US" sz="2400" dirty="0" smtClean="0"/>
              <a:t>The price for four-layer fabrication is $ 180.</a:t>
            </a:r>
          </a:p>
          <a:p>
            <a:r>
              <a:rPr lang="en-US" sz="2400" dirty="0" smtClean="0"/>
              <a:t>We would like to consider the back-up solution.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9309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893" y="0"/>
            <a:ext cx="10515600" cy="1325563"/>
          </a:xfrm>
        </p:spPr>
        <p:txBody>
          <a:bodyPr/>
          <a:lstStyle/>
          <a:p>
            <a:r>
              <a:rPr lang="en-US" dirty="0" smtClean="0"/>
              <a:t>Backup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20145" y="2047225"/>
            <a:ext cx="6450677" cy="319401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Gain: </a:t>
            </a:r>
            <a:r>
              <a:rPr lang="en-US" sz="2400" dirty="0" smtClean="0"/>
              <a:t>10-11 </a:t>
            </a:r>
            <a:r>
              <a:rPr lang="en-US" sz="2400" dirty="0" err="1" smtClean="0"/>
              <a:t>dBi</a:t>
            </a:r>
            <a:endParaRPr lang="en-US" sz="2400" dirty="0" smtClean="0"/>
          </a:p>
          <a:p>
            <a:r>
              <a:rPr lang="en-US" sz="2400" dirty="0" smtClean="0"/>
              <a:t>Connector: </a:t>
            </a:r>
            <a:r>
              <a:rPr lang="en-US" sz="2400" dirty="0" smtClean="0"/>
              <a:t>solder the Coax shield to the pad</a:t>
            </a:r>
            <a:endParaRPr lang="en-US" sz="2400" dirty="0" smtClean="0"/>
          </a:p>
          <a:p>
            <a:r>
              <a:rPr lang="en-US" sz="2400" dirty="0" smtClean="0"/>
              <a:t>Price</a:t>
            </a:r>
            <a:r>
              <a:rPr lang="en-US" sz="2400" dirty="0" smtClean="0"/>
              <a:t>: </a:t>
            </a:r>
            <a:r>
              <a:rPr lang="en-US" sz="2400" dirty="0" smtClean="0"/>
              <a:t>$5.99 each</a:t>
            </a:r>
          </a:p>
          <a:p>
            <a:endParaRPr lang="en-US" sz="2400" dirty="0"/>
          </a:p>
          <a:p>
            <a:r>
              <a:rPr lang="en-US" sz="2400" dirty="0" smtClean="0"/>
              <a:t>We cannot order things from eBay. Department do not use eBay as vendor. </a:t>
            </a:r>
          </a:p>
          <a:p>
            <a:r>
              <a:rPr lang="en-US" sz="2400" dirty="0" smtClean="0"/>
              <a:t>Purchase by ourselves?</a:t>
            </a:r>
            <a:endParaRPr lang="en-US" sz="2400" dirty="0" smtClean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282" y="1693873"/>
            <a:ext cx="3613351" cy="390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746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3454</TotalTime>
  <Words>431</Words>
  <Application>Microsoft Office PowerPoint</Application>
  <PresentationFormat>寬螢幕</PresentationFormat>
  <Paragraphs>151</Paragraphs>
  <Slides>16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22" baseType="lpstr">
      <vt:lpstr>PMingLiU</vt:lpstr>
      <vt:lpstr>Arial</vt:lpstr>
      <vt:lpstr>Calibri</vt:lpstr>
      <vt:lpstr>Calibri Light</vt:lpstr>
      <vt:lpstr>Eras Bold ITC</vt:lpstr>
      <vt:lpstr>Office 佈景主題</vt:lpstr>
      <vt:lpstr>EEC 134B 2.4 GHz FMCW Radar System</vt:lpstr>
      <vt:lpstr>RF Board</vt:lpstr>
      <vt:lpstr>Components List</vt:lpstr>
      <vt:lpstr>Components List (Already Placed the Order)</vt:lpstr>
      <vt:lpstr>Original RF Board</vt:lpstr>
      <vt:lpstr>Revised RF Board</vt:lpstr>
      <vt:lpstr>Antenna</vt:lpstr>
      <vt:lpstr>Yagi Antenna from TI</vt:lpstr>
      <vt:lpstr>Backup 1</vt:lpstr>
      <vt:lpstr>Backup 2 </vt:lpstr>
      <vt:lpstr>Baseband Board</vt:lpstr>
      <vt:lpstr>Next Steps</vt:lpstr>
      <vt:lpstr>DSP </vt:lpstr>
      <vt:lpstr>Week four Report</vt:lpstr>
      <vt:lpstr>Problem </vt:lpstr>
      <vt:lpstr>Plan for next week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 134B Upadte 2.4 GHz FMCW Radar System</dc:title>
  <dc:creator>JoJo</dc:creator>
  <cp:lastModifiedBy>JoJo</cp:lastModifiedBy>
  <cp:revision>52</cp:revision>
  <cp:lastPrinted>2017-01-30T21:57:17Z</cp:lastPrinted>
  <dcterms:created xsi:type="dcterms:W3CDTF">2017-01-25T23:55:18Z</dcterms:created>
  <dcterms:modified xsi:type="dcterms:W3CDTF">2017-02-10T18:08:51Z</dcterms:modified>
</cp:coreProperties>
</file>